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7" r:id="rId4"/>
    <p:sldId id="276" r:id="rId5"/>
    <p:sldId id="262" r:id="rId6"/>
    <p:sldId id="277" r:id="rId7"/>
    <p:sldId id="320" r:id="rId8"/>
    <p:sldId id="324" r:id="rId9"/>
    <p:sldId id="321" r:id="rId10"/>
    <p:sldId id="329" r:id="rId11"/>
    <p:sldId id="327" r:id="rId12"/>
    <p:sldId id="328" r:id="rId13"/>
    <p:sldId id="330" r:id="rId14"/>
    <p:sldId id="331" r:id="rId15"/>
    <p:sldId id="332" r:id="rId16"/>
    <p:sldId id="333" r:id="rId17"/>
    <p:sldId id="334" r:id="rId18"/>
    <p:sldId id="338" r:id="rId19"/>
    <p:sldId id="326" r:id="rId20"/>
    <p:sldId id="335" r:id="rId21"/>
    <p:sldId id="336" r:id="rId22"/>
    <p:sldId id="340" r:id="rId23"/>
    <p:sldId id="264" r:id="rId24"/>
    <p:sldId id="307" r:id="rId25"/>
    <p:sldId id="317" r:id="rId26"/>
    <p:sldId id="339" r:id="rId27"/>
    <p:sldId id="318" r:id="rId28"/>
    <p:sldId id="308" r:id="rId29"/>
    <p:sldId id="313" r:id="rId30"/>
    <p:sldId id="309" r:id="rId31"/>
    <p:sldId id="310" r:id="rId32"/>
    <p:sldId id="311" r:id="rId33"/>
    <p:sldId id="312" r:id="rId34"/>
    <p:sldId id="341" r:id="rId35"/>
    <p:sldId id="342" r:id="rId36"/>
    <p:sldId id="343" r:id="rId37"/>
    <p:sldId id="344" r:id="rId38"/>
    <p:sldId id="345" r:id="rId39"/>
    <p:sldId id="346" r:id="rId40"/>
    <p:sldId id="286" r:id="rId41"/>
    <p:sldId id="292" r:id="rId42"/>
    <p:sldId id="289" r:id="rId43"/>
    <p:sldId id="288" r:id="rId44"/>
    <p:sldId id="274" r:id="rId45"/>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C511"/>
    <a:srgbClr val="FFFF00"/>
    <a:srgbClr val="C1DB2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82" autoAdjust="0"/>
    <p:restoredTop sz="96362" autoAdjust="0"/>
  </p:normalViewPr>
  <p:slideViewPr>
    <p:cSldViewPr snapToGrid="0">
      <p:cViewPr varScale="1">
        <p:scale>
          <a:sx n="85" d="100"/>
          <a:sy n="85" d="100"/>
        </p:scale>
        <p:origin x="-322"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61FA00-BB22-6ED4-9FB0-1E28CF18B9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xmlns="" id="{20C1AB40-81FC-44BC-45D6-A6868344A1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xmlns="" id="{7742F758-647A-D24F-620C-A1C292789666}"/>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5" name="Footer Placeholder 4">
            <a:extLst>
              <a:ext uri="{FF2B5EF4-FFF2-40B4-BE49-F238E27FC236}">
                <a16:creationId xmlns:a16="http://schemas.microsoft.com/office/drawing/2014/main" xmlns="" id="{DB5B75DA-2D78-4B4A-7FB7-E92EF932B274}"/>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FBCA5099-7E56-0B72-330B-A2A93DC30454}"/>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374518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AC2FAF-76A7-1EEA-3A65-861C480F0645}"/>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xmlns="" id="{C2F35612-B858-39CD-3E75-456B950C41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xmlns="" id="{9FC62FBB-6AC3-75AA-CFE8-DF3B28FADCDE}"/>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5" name="Footer Placeholder 4">
            <a:extLst>
              <a:ext uri="{FF2B5EF4-FFF2-40B4-BE49-F238E27FC236}">
                <a16:creationId xmlns:a16="http://schemas.microsoft.com/office/drawing/2014/main" xmlns="" id="{1CF5AB1E-2BCA-6EB1-9482-2930F19BE63C}"/>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25FB7D20-ECEC-8C44-4F2A-D5F0974FC103}"/>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2611107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F269465-8DB5-406E-1066-4D82EB592E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xmlns="" id="{30BB52F4-F45E-786C-4250-68DD057FD9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xmlns="" id="{6582F161-47D9-DF13-55D9-8B3A134259A7}"/>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5" name="Footer Placeholder 4">
            <a:extLst>
              <a:ext uri="{FF2B5EF4-FFF2-40B4-BE49-F238E27FC236}">
                <a16:creationId xmlns:a16="http://schemas.microsoft.com/office/drawing/2014/main" xmlns="" id="{AD0FB866-E552-AC7B-C9DB-4ADB954BDC6A}"/>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85CDAA52-1ADD-24CA-2713-5C680A548417}"/>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412904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725218-8D9A-93C1-979A-CBD65687BB72}"/>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xmlns="" id="{D4EBAC03-DB32-7E27-1297-2183774A7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xmlns="" id="{B71EA083-350C-8898-CFDF-EEE3BFA0CAA5}"/>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5" name="Footer Placeholder 4">
            <a:extLst>
              <a:ext uri="{FF2B5EF4-FFF2-40B4-BE49-F238E27FC236}">
                <a16:creationId xmlns:a16="http://schemas.microsoft.com/office/drawing/2014/main" xmlns="" id="{2BD9A9E8-A18A-9FDF-F153-62347C306497}"/>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99C025FF-FBC2-A4E4-D249-6FA1A2BDEBCF}"/>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358677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A80C86-BB0D-CA89-A83B-6A1A49DB3F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xmlns="" id="{A68EC2DF-9338-648A-9301-CDF112C536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ACCC082-0C78-2D6B-0A03-E162E755C537}"/>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5" name="Footer Placeholder 4">
            <a:extLst>
              <a:ext uri="{FF2B5EF4-FFF2-40B4-BE49-F238E27FC236}">
                <a16:creationId xmlns:a16="http://schemas.microsoft.com/office/drawing/2014/main" xmlns="" id="{BE11DBC9-9D3C-26E8-7734-70ADA17CA737}"/>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xmlns="" id="{CB90F2F7-5943-83E2-7A2B-0A04B21071E6}"/>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130249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8349E4-0497-CC2A-83F7-C60006F34378}"/>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xmlns="" id="{0C0E93AF-00CB-89FB-398B-71CAAE409E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xmlns="" id="{1324A79B-92B5-D9F6-6A14-C2A5DD2F17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xmlns="" id="{7D4B27B7-CBE1-BB5A-2655-F87F80298B27}"/>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6" name="Footer Placeholder 5">
            <a:extLst>
              <a:ext uri="{FF2B5EF4-FFF2-40B4-BE49-F238E27FC236}">
                <a16:creationId xmlns:a16="http://schemas.microsoft.com/office/drawing/2014/main" xmlns="" id="{44578A7D-5A82-AD0A-350E-6E44033ECFAE}"/>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xmlns="" id="{4C678A82-D171-B421-5C31-1BB9E76D1195}"/>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231173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59AC2A-67C3-FB35-3BAB-9D91BEE11F51}"/>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xmlns="" id="{6C8EC2B3-9E5E-CE7E-8225-377C3FE785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1E470AC-FE04-8B8D-13F3-7AF8C98E8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xmlns="" id="{ADF4A452-6320-AB6C-8E19-8422724FB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3F18389-CB39-BADC-2F47-1691057CA5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xmlns="" id="{2E3A4106-FB8D-8F6D-CBBA-D17C23217461}"/>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8" name="Footer Placeholder 7">
            <a:extLst>
              <a:ext uri="{FF2B5EF4-FFF2-40B4-BE49-F238E27FC236}">
                <a16:creationId xmlns:a16="http://schemas.microsoft.com/office/drawing/2014/main" xmlns="" id="{A560B9C8-4A13-E54B-A046-1133C709E621}"/>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xmlns="" id="{EF496A0B-A5BD-76DD-9A77-23ABC462BF7E}"/>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1029513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822103-DF1A-EE7B-C6A9-40D7F432919D}"/>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xmlns="" id="{76151788-3607-7CE2-3FD6-D04F381B33D3}"/>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4" name="Footer Placeholder 3">
            <a:extLst>
              <a:ext uri="{FF2B5EF4-FFF2-40B4-BE49-F238E27FC236}">
                <a16:creationId xmlns:a16="http://schemas.microsoft.com/office/drawing/2014/main" xmlns="" id="{AD9660F1-2FDF-DF64-93EE-57175CBBD2B6}"/>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xmlns="" id="{BF3BE008-6EDB-496F-3181-D272F9DA3F3E}"/>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1941312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7DD4BFE-6029-7B0F-E4EF-769FD568E0BF}"/>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3" name="Footer Placeholder 2">
            <a:extLst>
              <a:ext uri="{FF2B5EF4-FFF2-40B4-BE49-F238E27FC236}">
                <a16:creationId xmlns:a16="http://schemas.microsoft.com/office/drawing/2014/main" xmlns="" id="{843FCF68-5115-F9D7-2526-C1642E754784}"/>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xmlns="" id="{5FC79E37-F300-F206-A045-D57FA7A83506}"/>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35046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7CBDC-0F46-62D7-9F9F-5CD10CBDB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xmlns="" id="{8FA58356-6753-8F9D-9384-26448058C2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xmlns="" id="{B6D3D15B-CC63-4A0D-BE40-3A47754D5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998B7F9-C758-3DD2-2F2A-441DE5DE4996}"/>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6" name="Footer Placeholder 5">
            <a:extLst>
              <a:ext uri="{FF2B5EF4-FFF2-40B4-BE49-F238E27FC236}">
                <a16:creationId xmlns:a16="http://schemas.microsoft.com/office/drawing/2014/main" xmlns="" id="{17288355-6C49-86E2-BD7B-0249BBEF30D9}"/>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xmlns="" id="{6C66D5C1-707F-8569-B780-87DE173747DE}"/>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905403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E95D80-1416-3BFE-6683-AA18ADE606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xmlns="" id="{EBA49EA7-BDFA-557C-403F-66786A8F41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xmlns="" id="{5A00AB32-5F3A-AC91-6149-A9628A4C9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141C424-9FE3-49B9-58BC-AEA1512EEDBE}"/>
              </a:ext>
            </a:extLst>
          </p:cNvPr>
          <p:cNvSpPr>
            <a:spLocks noGrp="1"/>
          </p:cNvSpPr>
          <p:nvPr>
            <p:ph type="dt" sz="half" idx="10"/>
          </p:nvPr>
        </p:nvSpPr>
        <p:spPr/>
        <p:txBody>
          <a:bodyPr/>
          <a:lstStyle/>
          <a:p>
            <a:fld id="{7421C76C-5B79-45D8-AD01-41F33049B546}" type="datetimeFigureOut">
              <a:rPr lang="ar-EG" smtClean="0"/>
              <a:t>14/04/1446</a:t>
            </a:fld>
            <a:endParaRPr lang="ar-EG"/>
          </a:p>
        </p:txBody>
      </p:sp>
      <p:sp>
        <p:nvSpPr>
          <p:cNvPr id="6" name="Footer Placeholder 5">
            <a:extLst>
              <a:ext uri="{FF2B5EF4-FFF2-40B4-BE49-F238E27FC236}">
                <a16:creationId xmlns:a16="http://schemas.microsoft.com/office/drawing/2014/main" xmlns="" id="{A127AB30-7FBE-FD00-80E2-C7F68CF347C2}"/>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xmlns="" id="{01061836-7AEF-A636-A173-CDBDED103D1F}"/>
              </a:ext>
            </a:extLst>
          </p:cNvPr>
          <p:cNvSpPr>
            <a:spLocks noGrp="1"/>
          </p:cNvSpPr>
          <p:nvPr>
            <p:ph type="sldNum" sz="quarter" idx="12"/>
          </p:nvPr>
        </p:nvSpPr>
        <p:spPr/>
        <p:txBody>
          <a:bodyPr/>
          <a:lstStyle/>
          <a:p>
            <a:fld id="{C795305C-8351-441B-B0A2-A67E74147A14}" type="slidenum">
              <a:rPr lang="ar-EG" smtClean="0"/>
              <a:t>‹#›</a:t>
            </a:fld>
            <a:endParaRPr lang="ar-EG"/>
          </a:p>
        </p:txBody>
      </p:sp>
    </p:spTree>
    <p:extLst>
      <p:ext uri="{BB962C8B-B14F-4D97-AF65-F5344CB8AC3E}">
        <p14:creationId xmlns:p14="http://schemas.microsoft.com/office/powerpoint/2010/main" val="3031477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3BE6117-60DD-2412-0B5B-8009FCC5B1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xmlns="" id="{5139904C-341E-74BF-46C4-2565D47301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xmlns="" id="{2352F579-679E-98F6-E060-F3BA1BF9A5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1C76C-5B79-45D8-AD01-41F33049B546}" type="datetimeFigureOut">
              <a:rPr lang="ar-EG" smtClean="0"/>
              <a:t>14/04/1446</a:t>
            </a:fld>
            <a:endParaRPr lang="ar-EG"/>
          </a:p>
        </p:txBody>
      </p:sp>
      <p:sp>
        <p:nvSpPr>
          <p:cNvPr id="5" name="Footer Placeholder 4">
            <a:extLst>
              <a:ext uri="{FF2B5EF4-FFF2-40B4-BE49-F238E27FC236}">
                <a16:creationId xmlns:a16="http://schemas.microsoft.com/office/drawing/2014/main" xmlns="" id="{0E1B5901-B494-B1DC-6CBC-4370004D91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a:extLst>
              <a:ext uri="{FF2B5EF4-FFF2-40B4-BE49-F238E27FC236}">
                <a16:creationId xmlns:a16="http://schemas.microsoft.com/office/drawing/2014/main" xmlns="" id="{FB926F46-762F-434A-3BDF-A3E8A65FE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95305C-8351-441B-B0A2-A67E74147A14}" type="slidenum">
              <a:rPr lang="ar-EG" smtClean="0"/>
              <a:t>‹#›</a:t>
            </a:fld>
            <a:endParaRPr lang="ar-EG"/>
          </a:p>
        </p:txBody>
      </p:sp>
    </p:spTree>
    <p:extLst>
      <p:ext uri="{BB962C8B-B14F-4D97-AF65-F5344CB8AC3E}">
        <p14:creationId xmlns:p14="http://schemas.microsoft.com/office/powerpoint/2010/main" val="2588381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AFFF-2C9F-D422-CC67-67841E3F8D64}"/>
              </a:ext>
            </a:extLst>
          </p:cNvPr>
          <p:cNvSpPr>
            <a:spLocks noGrp="1"/>
          </p:cNvSpPr>
          <p:nvPr>
            <p:ph type="title"/>
          </p:nvPr>
        </p:nvSpPr>
        <p:spPr>
          <a:xfrm>
            <a:off x="1735536" y="4428130"/>
            <a:ext cx="9185148" cy="1693199"/>
          </a:xfrm>
        </p:spPr>
        <p:txBody>
          <a:bodyPr>
            <a:noAutofit/>
          </a:bodyPr>
          <a:lstStyle/>
          <a:p>
            <a:pPr algn="ctr"/>
            <a:r>
              <a:rPr lang="en-US" sz="4000" dirty="0">
                <a:solidFill>
                  <a:schemeClr val="bg1"/>
                </a:solidFill>
              </a:rPr>
              <a:t>Implementing a Secure Multi-Branch Office </a:t>
            </a:r>
            <a:r>
              <a:rPr lang="en-US" sz="4000" dirty="0" smtClean="0">
                <a:solidFill>
                  <a:schemeClr val="bg1"/>
                </a:solidFill>
              </a:rPr>
              <a:t>Network</a:t>
            </a:r>
            <a:endParaRPr lang="ar-EG"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666" y="471595"/>
            <a:ext cx="1554480" cy="1463040"/>
          </a:xfrm>
          <a:prstGeom prst="rect">
            <a:avLst/>
          </a:prstGeom>
        </p:spPr>
      </p:pic>
      <p:sp>
        <p:nvSpPr>
          <p:cNvPr id="6" name="TextBox 5"/>
          <p:cNvSpPr txBox="1"/>
          <p:nvPr/>
        </p:nvSpPr>
        <p:spPr>
          <a:xfrm>
            <a:off x="3711387" y="741450"/>
            <a:ext cx="5737413" cy="461665"/>
          </a:xfrm>
          <a:prstGeom prst="rect">
            <a:avLst/>
          </a:prstGeom>
          <a:noFill/>
        </p:spPr>
        <p:txBody>
          <a:bodyPr wrap="square" rtlCol="0">
            <a:spAutoFit/>
          </a:bodyPr>
          <a:lstStyle/>
          <a:p>
            <a:r>
              <a:rPr lang="en-US" sz="2400" b="1" dirty="0">
                <a:solidFill>
                  <a:schemeClr val="bg1"/>
                </a:solidFill>
              </a:rPr>
              <a:t>Digital Egypt Pioneers Initiative</a:t>
            </a:r>
          </a:p>
        </p:txBody>
      </p:sp>
      <p:sp>
        <p:nvSpPr>
          <p:cNvPr id="8" name="TextBox 7"/>
          <p:cNvSpPr txBox="1"/>
          <p:nvPr/>
        </p:nvSpPr>
        <p:spPr>
          <a:xfrm>
            <a:off x="4007222" y="2750238"/>
            <a:ext cx="3469343" cy="830997"/>
          </a:xfrm>
          <a:prstGeom prst="rect">
            <a:avLst/>
          </a:prstGeom>
          <a:noFill/>
        </p:spPr>
        <p:txBody>
          <a:bodyPr wrap="square" rtlCol="0">
            <a:spAutoFit/>
          </a:bodyPr>
          <a:lstStyle/>
          <a:p>
            <a:r>
              <a:rPr lang="en-US" sz="4800" b="1" dirty="0" smtClean="0">
                <a:solidFill>
                  <a:schemeClr val="bg1"/>
                </a:solidFill>
              </a:rPr>
              <a:t>Final Project</a:t>
            </a:r>
            <a:endParaRPr lang="en-US" sz="4800" b="1"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065" y="428082"/>
            <a:ext cx="1554480" cy="1463040"/>
          </a:xfrm>
          <a:prstGeom prst="rect">
            <a:avLst/>
          </a:prstGeom>
        </p:spPr>
      </p:pic>
    </p:spTree>
    <p:extLst>
      <p:ext uri="{BB962C8B-B14F-4D97-AF65-F5344CB8AC3E}">
        <p14:creationId xmlns:p14="http://schemas.microsoft.com/office/powerpoint/2010/main" val="316253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6EF4C6E-DF5A-56A4-1EB1-319D042E55FD}"/>
              </a:ext>
            </a:extLst>
          </p:cNvPr>
          <p:cNvSpPr txBox="1"/>
          <p:nvPr/>
        </p:nvSpPr>
        <p:spPr>
          <a:xfrm>
            <a:off x="319739" y="389557"/>
            <a:ext cx="357009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solidFill>
                  <a:srgbClr val="FFC000"/>
                </a:solidFill>
                <a:latin typeface="Times New Roman" panose="02020603050405020304" pitchFamily="18" charset="0"/>
                <a:cs typeface="Times New Roman" panose="02020603050405020304" pitchFamily="18" charset="0"/>
              </a:rPr>
              <a:t>configuration</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F6EF4C6E-DF5A-56A4-1EB1-319D042E55FD}"/>
              </a:ext>
            </a:extLst>
          </p:cNvPr>
          <p:cNvSpPr txBox="1"/>
          <p:nvPr/>
        </p:nvSpPr>
        <p:spPr>
          <a:xfrm>
            <a:off x="1117596" y="1035888"/>
            <a:ext cx="6780309"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solidFill>
                  <a:srgbClr val="FFC000"/>
                </a:solidFill>
                <a:latin typeface="Times New Roman" panose="02020603050405020304" pitchFamily="18" charset="0"/>
                <a:cs typeface="Times New Roman" panose="02020603050405020304" pitchFamily="18" charset="0"/>
              </a:rPr>
              <a:t>Windows server (DHCP)</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1" y="1924266"/>
            <a:ext cx="8552328" cy="4717652"/>
          </a:xfrm>
          <a:prstGeom prst="rect">
            <a:avLst/>
          </a:prstGeom>
        </p:spPr>
      </p:pic>
    </p:spTree>
    <p:extLst>
      <p:ext uri="{BB962C8B-B14F-4D97-AF65-F5344CB8AC3E}">
        <p14:creationId xmlns:p14="http://schemas.microsoft.com/office/powerpoint/2010/main" val="737411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1;p45">
            <a:extLst>
              <a:ext uri="{FF2B5EF4-FFF2-40B4-BE49-F238E27FC236}">
                <a16:creationId xmlns:a16="http://schemas.microsoft.com/office/drawing/2014/main" xmlns="" id="{49B4E718-2A4A-49D9-F74A-351F69C8830A}"/>
              </a:ext>
            </a:extLst>
          </p:cNvPr>
          <p:cNvSpPr/>
          <p:nvPr/>
        </p:nvSpPr>
        <p:spPr>
          <a:xfrm>
            <a:off x="1720990" y="2167281"/>
            <a:ext cx="2196760" cy="2093428"/>
          </a:xfrm>
          <a:prstGeom prst="ellipse">
            <a:avLst/>
          </a:prstGeom>
          <a:noFill/>
          <a:ln w="9525" cap="flat" cmpd="sng">
            <a:solidFill>
              <a:srgbClr val="F1C232"/>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3" name="Google Shape;1253;p45">
            <a:extLst>
              <a:ext uri="{FF2B5EF4-FFF2-40B4-BE49-F238E27FC236}">
                <a16:creationId xmlns:a16="http://schemas.microsoft.com/office/drawing/2014/main" xmlns="" id="{9372E808-53D9-737F-2EA8-41D4E8E63EAE}"/>
              </a:ext>
            </a:extLst>
          </p:cNvPr>
          <p:cNvSpPr txBox="1">
            <a:spLocks/>
          </p:cNvSpPr>
          <p:nvPr/>
        </p:nvSpPr>
        <p:spPr>
          <a:xfrm>
            <a:off x="1808265" y="2405603"/>
            <a:ext cx="2022210" cy="161678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8800" b="1" dirty="0" smtClean="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rPr>
              <a:t>3</a:t>
            </a:r>
            <a:endParaRPr lang="en" sz="88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endParaRPr>
          </a:p>
          <a:p>
            <a:pPr algn="ctr"/>
            <a:endParaRPr lang="en" sz="1200" dirty="0">
              <a:solidFill>
                <a:srgbClr val="559926"/>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EF269DD8-8BC5-0B74-6466-AC6044A33B20}"/>
              </a:ext>
            </a:extLst>
          </p:cNvPr>
          <p:cNvSpPr txBox="1"/>
          <p:nvPr/>
        </p:nvSpPr>
        <p:spPr>
          <a:xfrm>
            <a:off x="4206927" y="2706163"/>
            <a:ext cx="7099701"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Distribution</a:t>
            </a:r>
            <a:r>
              <a:rPr kumimoji="0" lang="en-US" sz="60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 Layer</a:t>
            </a:r>
          </a:p>
        </p:txBody>
      </p:sp>
    </p:spTree>
    <p:extLst>
      <p:ext uri="{BB962C8B-B14F-4D97-AF65-F5344CB8AC3E}">
        <p14:creationId xmlns:p14="http://schemas.microsoft.com/office/powerpoint/2010/main" val="3465664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CD2AF34-6EB1-10F9-E465-82FE1E9E8E93}"/>
              </a:ext>
            </a:extLst>
          </p:cNvPr>
          <p:cNvSpPr txBox="1"/>
          <p:nvPr/>
        </p:nvSpPr>
        <p:spPr>
          <a:xfrm>
            <a:off x="74950" y="375589"/>
            <a:ext cx="499664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Distribution </a:t>
            </a: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Layer</a:t>
            </a:r>
          </a:p>
        </p:txBody>
      </p:sp>
      <p:sp>
        <p:nvSpPr>
          <p:cNvPr id="7" name="TextBox 6">
            <a:extLst>
              <a:ext uri="{FF2B5EF4-FFF2-40B4-BE49-F238E27FC236}">
                <a16:creationId xmlns:a16="http://schemas.microsoft.com/office/drawing/2014/main" xmlns="" id="{8FB6809F-D199-B473-65D3-0ADC473E2672}"/>
              </a:ext>
            </a:extLst>
          </p:cNvPr>
          <p:cNvSpPr txBox="1"/>
          <p:nvPr/>
        </p:nvSpPr>
        <p:spPr>
          <a:xfrm>
            <a:off x="820682" y="3609961"/>
            <a:ext cx="10857906" cy="2460738"/>
          </a:xfrm>
          <a:prstGeom prst="rect">
            <a:avLst/>
          </a:prstGeom>
          <a:noFill/>
        </p:spPr>
        <p:txBody>
          <a:bodyPr wrap="square" rtlCol="1">
            <a:spAutoFit/>
          </a:bodyPr>
          <a:lstStyle/>
          <a:p>
            <a:pPr marL="342900" marR="0" lvl="0" indent="-342900" algn="just" rtl="0">
              <a:lnSpc>
                <a:spcPct val="200000"/>
              </a:lnSpc>
              <a:spcBef>
                <a:spcPts val="0"/>
              </a:spcBef>
              <a:spcAft>
                <a:spcPts val="0"/>
              </a:spcAft>
              <a:buFont typeface="Wingdings" panose="05000000000000000000" pitchFamily="2" charset="2"/>
              <a:buChar char="Ø"/>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distribution layer is the boundary between the Layer 2 and the Layer 3 routed network.</a:t>
            </a:r>
            <a:endParaRPr lang="ar-EG"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Ø"/>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Layer 2 ether-channel.</a:t>
            </a:r>
          </a:p>
          <a:p>
            <a:pPr marL="342900" marR="0" lvl="0" indent="-342900" algn="just">
              <a:lnSpc>
                <a:spcPct val="200000"/>
              </a:lnSpc>
              <a:spcBef>
                <a:spcPts val="0"/>
              </a:spcBef>
              <a:spcAft>
                <a:spcPts val="0"/>
              </a:spcAft>
              <a:buFont typeface="Wingdings" panose="05000000000000000000" pitchFamily="2" charset="2"/>
              <a:buChar char="Ø"/>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Routing services between LANs and VLANs and between routing domains.</a:t>
            </a:r>
            <a:endPar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Wingdings" panose="05000000000000000000" pitchFamily="2" charset="2"/>
              <a:buChar char="Ø"/>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Redundancy.</a:t>
            </a:r>
          </a:p>
        </p:txBody>
      </p:sp>
      <p:pic>
        <p:nvPicPr>
          <p:cNvPr id="5" name="Picture 4" descr="A computer screen shot of a computer&#10;&#10;Description automatically generated">
            <a:extLst>
              <a:ext uri="{FF2B5EF4-FFF2-40B4-BE49-F238E27FC236}">
                <a16:creationId xmlns:a16="http://schemas.microsoft.com/office/drawing/2014/main" xmlns="" id="{971B718E-D4BF-57F5-D3A7-742B71C29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1202881"/>
            <a:ext cx="9563100" cy="2226119"/>
          </a:xfrm>
          <a:prstGeom prst="roundRect">
            <a:avLst/>
          </a:prstGeom>
        </p:spPr>
      </p:pic>
    </p:spTree>
    <p:extLst>
      <p:ext uri="{BB962C8B-B14F-4D97-AF65-F5344CB8AC3E}">
        <p14:creationId xmlns:p14="http://schemas.microsoft.com/office/powerpoint/2010/main" val="204838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41C47973-CD6E-1518-27A9-DFC2B0E3402F}"/>
              </a:ext>
            </a:extLst>
          </p:cNvPr>
          <p:cNvSpPr txBox="1"/>
          <p:nvPr/>
        </p:nvSpPr>
        <p:spPr>
          <a:xfrm>
            <a:off x="-487034" y="404812"/>
            <a:ext cx="609600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rPr>
              <a:t>Distribution Layer</a:t>
            </a:r>
          </a:p>
        </p:txBody>
      </p:sp>
      <p:sp>
        <p:nvSpPr>
          <p:cNvPr id="8" name="TextBox 7">
            <a:extLst>
              <a:ext uri="{FF2B5EF4-FFF2-40B4-BE49-F238E27FC236}">
                <a16:creationId xmlns:a16="http://schemas.microsoft.com/office/drawing/2014/main" xmlns="" id="{18DCA490-5D09-75EE-CAC2-BEFA49453693}"/>
              </a:ext>
            </a:extLst>
          </p:cNvPr>
          <p:cNvSpPr txBox="1"/>
          <p:nvPr/>
        </p:nvSpPr>
        <p:spPr>
          <a:xfrm>
            <a:off x="915485" y="1140081"/>
            <a:ext cx="6073907" cy="523220"/>
          </a:xfrm>
          <a:prstGeom prst="rect">
            <a:avLst/>
          </a:prstGeom>
          <a:noFill/>
        </p:spPr>
        <p:txBody>
          <a:bodyPr wrap="none" rtlCol="1">
            <a:spAutoFit/>
          </a:bodyPr>
          <a:lstStyle/>
          <a:p>
            <a:pPr marL="342900" indent="-342900">
              <a:buFont typeface="Wingdings" panose="05000000000000000000" pitchFamily="2" charset="2"/>
              <a:buChar char="Ø"/>
            </a:pPr>
            <a:r>
              <a:rPr lang="en-US" sz="2800" b="1" u="sng" dirty="0">
                <a:solidFill>
                  <a:srgbClr val="FFC000"/>
                </a:solidFill>
                <a:latin typeface="Times New Roman" panose="02020603050405020304" pitchFamily="18" charset="0"/>
                <a:cs typeface="Times New Roman" panose="02020603050405020304" pitchFamily="18" charset="0"/>
              </a:rPr>
              <a:t>VTP ( VLAN </a:t>
            </a:r>
            <a:r>
              <a:rPr lang="en-US" sz="2800" b="1" u="sng" dirty="0" err="1">
                <a:solidFill>
                  <a:srgbClr val="FFC000"/>
                </a:solidFill>
                <a:latin typeface="Times New Roman" panose="02020603050405020304" pitchFamily="18" charset="0"/>
                <a:cs typeface="Times New Roman" panose="02020603050405020304" pitchFamily="18" charset="0"/>
              </a:rPr>
              <a:t>Trunnking</a:t>
            </a:r>
            <a:r>
              <a:rPr lang="en-US" sz="2800" b="1" u="sng" dirty="0">
                <a:solidFill>
                  <a:srgbClr val="FFC000"/>
                </a:solidFill>
                <a:latin typeface="Times New Roman" panose="02020603050405020304" pitchFamily="18" charset="0"/>
                <a:cs typeface="Times New Roman" panose="02020603050405020304" pitchFamily="18" charset="0"/>
              </a:rPr>
              <a:t> Protocol ):</a:t>
            </a:r>
            <a:endParaRPr lang="ar-EG" sz="2800" b="1" u="sng" dirty="0">
              <a:solidFill>
                <a:srgbClr val="FFC000"/>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xmlns="" id="{2E2527AF-3F04-4E67-9775-3D7B224E3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488" y="2099695"/>
            <a:ext cx="5262282" cy="36182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Oval 1">
            <a:extLst>
              <a:ext uri="{FF2B5EF4-FFF2-40B4-BE49-F238E27FC236}">
                <a16:creationId xmlns:a16="http://schemas.microsoft.com/office/drawing/2014/main" xmlns="" id="{B2D8F542-0FC4-91A4-33E3-386AEBBAEBB3}"/>
              </a:ext>
            </a:extLst>
          </p:cNvPr>
          <p:cNvSpPr/>
          <p:nvPr/>
        </p:nvSpPr>
        <p:spPr>
          <a:xfrm>
            <a:off x="894355" y="4211523"/>
            <a:ext cx="4947159" cy="180568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What’s VTP V3?</a:t>
            </a:r>
            <a:endParaRPr kumimoji="0" lang="ar-EG"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xmlns="" id="{2361C1B8-14B8-F92B-5B92-F251E96539BB}"/>
              </a:ext>
            </a:extLst>
          </p:cNvPr>
          <p:cNvSpPr/>
          <p:nvPr/>
        </p:nvSpPr>
        <p:spPr>
          <a:xfrm>
            <a:off x="894355" y="1881905"/>
            <a:ext cx="4833576" cy="180568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What’s VTP ?</a:t>
            </a:r>
            <a:endParaRPr kumimoji="0" lang="ar-EG"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49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51C18EB-D372-0F26-B6F7-8E476876D3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213" y="711014"/>
            <a:ext cx="4113721" cy="27179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xmlns="" id="{E378BEC1-DDE6-5DC5-B894-28D054CB2F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6710" y="3587381"/>
            <a:ext cx="4007224" cy="29942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Rounded Corners 9">
            <a:extLst>
              <a:ext uri="{FF2B5EF4-FFF2-40B4-BE49-F238E27FC236}">
                <a16:creationId xmlns:a16="http://schemas.microsoft.com/office/drawing/2014/main" xmlns="" id="{045B9EEB-1844-1DB3-1A2F-FA8EF04F039E}"/>
              </a:ext>
            </a:extLst>
          </p:cNvPr>
          <p:cNvSpPr/>
          <p:nvPr/>
        </p:nvSpPr>
        <p:spPr>
          <a:xfrm>
            <a:off x="637778" y="3867530"/>
            <a:ext cx="5109879" cy="243391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Advantages of a VLAN:</a:t>
            </a:r>
            <a:endParaRPr kumimoji="0" lang="en-US" sz="1600"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857250" marR="0" lvl="1" indent="-4000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Separate broadcast domain.</a:t>
            </a:r>
          </a:p>
          <a:p>
            <a:pPr marL="857250" marR="0" lvl="1" indent="-4000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b="1" dirty="0">
                <a:solidFill>
                  <a:prstClr val="white"/>
                </a:solidFill>
                <a:latin typeface="Times New Roman" panose="02020603050405020304" pitchFamily="18" charset="0"/>
                <a:cs typeface="Times New Roman" panose="02020603050405020304" pitchFamily="18" charset="0"/>
              </a:rPr>
              <a:t>Decrease broadcast </a:t>
            </a:r>
            <a:r>
              <a:rPr kumimoji="0" lang="en-US"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domain.</a:t>
            </a:r>
          </a:p>
          <a:p>
            <a:pPr marL="857250" marR="0" lvl="1" indent="-4000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Enhance network performance.</a:t>
            </a:r>
          </a:p>
          <a:p>
            <a:pPr marL="857250" marR="0" lvl="1" indent="-4000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Scalable.</a:t>
            </a:r>
          </a:p>
          <a:p>
            <a:pPr marL="857250" marR="0" lvl="1" indent="-4000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More security.</a:t>
            </a:r>
            <a:endParaRPr kumimoji="0" lang="ar-EG" sz="1600"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1B1872B5-C879-7E75-0959-5069A1946F8F}"/>
              </a:ext>
            </a:extLst>
          </p:cNvPr>
          <p:cNvSpPr txBox="1"/>
          <p:nvPr/>
        </p:nvSpPr>
        <p:spPr>
          <a:xfrm>
            <a:off x="291565" y="788599"/>
            <a:ext cx="6680765" cy="5232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rPr>
              <a:t>VLANs (Virtual Local Area Network):</a:t>
            </a:r>
            <a:endParaRPr kumimoji="0" lang="ar-EG" sz="2800" b="1" i="0"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endParaRPr>
          </a:p>
        </p:txBody>
      </p:sp>
      <p:sp>
        <p:nvSpPr>
          <p:cNvPr id="12" name="Oval 11">
            <a:extLst>
              <a:ext uri="{FF2B5EF4-FFF2-40B4-BE49-F238E27FC236}">
                <a16:creationId xmlns:a16="http://schemas.microsoft.com/office/drawing/2014/main" xmlns="" id="{1BC15BD1-A47E-51CF-2BE2-2A3619E22663}"/>
              </a:ext>
            </a:extLst>
          </p:cNvPr>
          <p:cNvSpPr/>
          <p:nvPr/>
        </p:nvSpPr>
        <p:spPr>
          <a:xfrm>
            <a:off x="929128" y="1482840"/>
            <a:ext cx="4527178" cy="1754326"/>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What’s VLAN?</a:t>
            </a:r>
            <a:endParaRPr kumimoji="0" lang="ar-EG" sz="3200" b="1" i="0"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xmlns="" id="{D865F15D-2D35-E9EB-50D3-E58DB3FE0245}"/>
              </a:ext>
            </a:extLst>
          </p:cNvPr>
          <p:cNvCxnSpPr>
            <a:cxnSpLocks/>
            <a:stCxn id="7" idx="1"/>
            <a:endCxn id="10" idx="3"/>
          </p:cNvCxnSpPr>
          <p:nvPr/>
        </p:nvCxnSpPr>
        <p:spPr>
          <a:xfrm flipH="1" flipV="1">
            <a:off x="5747657" y="5084487"/>
            <a:ext cx="1729053"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77211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F90FBDD-537C-314F-08AD-40B2C5EF96C2}"/>
              </a:ext>
            </a:extLst>
          </p:cNvPr>
          <p:cNvSpPr txBox="1"/>
          <p:nvPr/>
        </p:nvSpPr>
        <p:spPr>
          <a:xfrm>
            <a:off x="442707" y="717175"/>
            <a:ext cx="5148624" cy="523220"/>
          </a:xfrm>
          <a:prstGeom prst="rect">
            <a:avLst/>
          </a:prstGeom>
          <a:noFill/>
        </p:spPr>
        <p:txBody>
          <a:bodyPr wrap="square">
            <a:spAutoFit/>
          </a:bodyPr>
          <a:lstStyle/>
          <a:p>
            <a:pPr marL="285750" indent="-285750">
              <a:buFont typeface="Wingdings" panose="05000000000000000000" pitchFamily="2" charset="2"/>
              <a:buChar char="Ø"/>
            </a:pPr>
            <a:r>
              <a:rPr lang="en-US" sz="2800" b="1" i="0" dirty="0">
                <a:solidFill>
                  <a:srgbClr val="FFC000"/>
                </a:solidFill>
                <a:effectLst/>
                <a:latin typeface="Times New Roman" panose="02020603050405020304" pitchFamily="18" charset="0"/>
                <a:cs typeface="Times New Roman" panose="02020603050405020304" pitchFamily="18" charset="0"/>
              </a:rPr>
              <a:t>Routing Between VLANs</a:t>
            </a:r>
            <a:endParaRPr lang="en-US" sz="2800" b="1" dirty="0">
              <a:solidFill>
                <a:srgbClr val="FFC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2A04379-32F0-D680-BD09-351D44967C33}"/>
              </a:ext>
            </a:extLst>
          </p:cNvPr>
          <p:cNvSpPr txBox="1"/>
          <p:nvPr/>
        </p:nvSpPr>
        <p:spPr>
          <a:xfrm>
            <a:off x="442706" y="1502870"/>
            <a:ext cx="4557008" cy="830997"/>
          </a:xfrm>
          <a:prstGeom prst="rect">
            <a:avLst/>
          </a:prstGeom>
          <a:noFill/>
        </p:spPr>
        <p:txBody>
          <a:bodyPr wrap="square">
            <a:spAutoFit/>
          </a:bodyPr>
          <a:lstStyle/>
          <a:p>
            <a:pPr marL="457200" indent="-457200" algn="l">
              <a:buFont typeface="Wingdings" panose="05000000000000000000" pitchFamily="2" charset="2"/>
              <a:buChar char="Ø"/>
            </a:pPr>
            <a:r>
              <a:rPr lang="en-US" sz="2400" b="1" i="0" dirty="0">
                <a:solidFill>
                  <a:srgbClr val="FFC000"/>
                </a:solidFill>
                <a:effectLst/>
                <a:latin typeface="Times New Roman" panose="02020603050405020304" pitchFamily="18" charset="0"/>
                <a:cs typeface="Times New Roman" panose="02020603050405020304" pitchFamily="18" charset="0"/>
              </a:rPr>
              <a:t>Why do we need Routing </a:t>
            </a:r>
          </a:p>
          <a:p>
            <a:pPr algn="l"/>
            <a:r>
              <a:rPr lang="en-US" sz="2400" b="1" i="0" dirty="0">
                <a:solidFill>
                  <a:srgbClr val="FFC000"/>
                </a:solidFill>
                <a:effectLst/>
                <a:latin typeface="Times New Roman" panose="02020603050405020304" pitchFamily="18" charset="0"/>
                <a:cs typeface="Times New Roman" panose="02020603050405020304" pitchFamily="18" charset="0"/>
              </a:rPr>
              <a:t>      Between VLANs? </a:t>
            </a:r>
          </a:p>
        </p:txBody>
      </p:sp>
      <p:sp>
        <p:nvSpPr>
          <p:cNvPr id="9" name="TextBox 8">
            <a:extLst>
              <a:ext uri="{FF2B5EF4-FFF2-40B4-BE49-F238E27FC236}">
                <a16:creationId xmlns:a16="http://schemas.microsoft.com/office/drawing/2014/main" xmlns="" id="{D5307CA6-1D5D-0A0D-9FD2-0D0718291044}"/>
              </a:ext>
            </a:extLst>
          </p:cNvPr>
          <p:cNvSpPr txBox="1"/>
          <p:nvPr/>
        </p:nvSpPr>
        <p:spPr>
          <a:xfrm>
            <a:off x="442706" y="2690336"/>
            <a:ext cx="8161647" cy="2329933"/>
          </a:xfrm>
          <a:prstGeom prst="rect">
            <a:avLst/>
          </a:prstGeom>
          <a:noFill/>
        </p:spPr>
        <p:txBody>
          <a:bodyPr wrap="square">
            <a:spAutoFit/>
          </a:bodyPr>
          <a:lstStyle/>
          <a:p>
            <a:pPr marL="342900" indent="-342900">
              <a:buFont typeface="Wingdings" panose="05000000000000000000" pitchFamily="2" charset="2"/>
              <a:buChar char="Ø"/>
            </a:pPr>
            <a:r>
              <a:rPr lang="en-US" sz="2400" b="1" i="0" dirty="0">
                <a:solidFill>
                  <a:srgbClr val="FFC000"/>
                </a:solidFill>
                <a:effectLst/>
                <a:latin typeface="Times New Roman" panose="02020603050405020304" pitchFamily="18" charset="0"/>
                <a:cs typeface="Times New Roman" panose="02020603050405020304" pitchFamily="18" charset="0"/>
              </a:rPr>
              <a:t>There are three options available to </a:t>
            </a:r>
          </a:p>
          <a:p>
            <a:r>
              <a:rPr lang="en-US" sz="2400" b="1" dirty="0">
                <a:solidFill>
                  <a:srgbClr val="FFC000"/>
                </a:solidFill>
                <a:latin typeface="Times New Roman" panose="02020603050405020304" pitchFamily="18" charset="0"/>
                <a:cs typeface="Times New Roman" panose="02020603050405020304" pitchFamily="18" charset="0"/>
              </a:rPr>
              <a:t>     </a:t>
            </a:r>
            <a:r>
              <a:rPr lang="en-US" sz="2400" b="1" i="0" dirty="0">
                <a:solidFill>
                  <a:srgbClr val="FFC000"/>
                </a:solidFill>
                <a:effectLst/>
                <a:latin typeface="Times New Roman" panose="02020603050405020304" pitchFamily="18" charset="0"/>
                <a:cs typeface="Times New Roman" panose="02020603050405020304" pitchFamily="18" charset="0"/>
              </a:rPr>
              <a:t>enable routing between the VLANs:</a:t>
            </a:r>
          </a:p>
          <a:p>
            <a:pPr algn="l"/>
            <a:endParaRPr lang="en-US" sz="1050" b="1" i="0" dirty="0">
              <a:solidFill>
                <a:schemeClr val="bg2"/>
              </a:solidFill>
              <a:effectLst/>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en-US" sz="2000" b="1" dirty="0">
                <a:solidFill>
                  <a:schemeClr val="bg1"/>
                </a:solidFill>
                <a:latin typeface="Times New Roman" panose="02020603050405020304" pitchFamily="18" charset="0"/>
                <a:cs typeface="Times New Roman" panose="02020603050405020304" pitchFamily="18" charset="0"/>
              </a:rPr>
              <a:t>Router with a Separate Physical Interface in each VLAN</a:t>
            </a:r>
          </a:p>
          <a:p>
            <a:pPr marL="742950" lvl="1" indent="-285750">
              <a:lnSpc>
                <a:spcPct val="150000"/>
              </a:lnSpc>
              <a:buFont typeface="Wingdings" panose="05000000000000000000" pitchFamily="2" charset="2"/>
              <a:buChar char="ü"/>
            </a:pPr>
            <a:r>
              <a:rPr lang="en-US" sz="2000" b="1" dirty="0">
                <a:solidFill>
                  <a:schemeClr val="bg1"/>
                </a:solidFill>
                <a:latin typeface="Times New Roman" panose="02020603050405020304" pitchFamily="18" charset="0"/>
                <a:cs typeface="Times New Roman" panose="02020603050405020304" pitchFamily="18" charset="0"/>
              </a:rPr>
              <a:t>Router with a Sub-Interface in each VLAN</a:t>
            </a:r>
          </a:p>
          <a:p>
            <a:pPr marL="742950" lvl="1" indent="-285750">
              <a:lnSpc>
                <a:spcPct val="150000"/>
              </a:lnSpc>
              <a:buFont typeface="Wingdings" panose="05000000000000000000" pitchFamily="2" charset="2"/>
              <a:buChar char="ü"/>
            </a:pPr>
            <a:r>
              <a:rPr lang="en-US" sz="2000" b="1" dirty="0">
                <a:solidFill>
                  <a:schemeClr val="bg1"/>
                </a:solidFill>
                <a:latin typeface="Times New Roman" panose="02020603050405020304" pitchFamily="18" charset="0"/>
                <a:cs typeface="Times New Roman" panose="02020603050405020304" pitchFamily="18" charset="0"/>
              </a:rPr>
              <a:t>Using a Layer 3 Switch ( Best method )</a:t>
            </a:r>
          </a:p>
        </p:txBody>
      </p:sp>
      <p:pic>
        <p:nvPicPr>
          <p:cNvPr id="1032" name="Picture 8">
            <a:extLst>
              <a:ext uri="{FF2B5EF4-FFF2-40B4-BE49-F238E27FC236}">
                <a16:creationId xmlns:a16="http://schemas.microsoft.com/office/drawing/2014/main" xmlns="" id="{A4384445-BD13-E7D0-B152-B2B6999DD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817" y="3842869"/>
            <a:ext cx="4598986" cy="27022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17348C05-AB6A-9663-A3FD-70DD3C1826DF}"/>
              </a:ext>
            </a:extLst>
          </p:cNvPr>
          <p:cNvSpPr txBox="1"/>
          <p:nvPr/>
        </p:nvSpPr>
        <p:spPr>
          <a:xfrm>
            <a:off x="-33723" y="5305661"/>
            <a:ext cx="6854248" cy="1133965"/>
          </a:xfrm>
          <a:prstGeom prst="rect">
            <a:avLst/>
          </a:prstGeom>
          <a:noFill/>
        </p:spPr>
        <p:txBody>
          <a:bodyPr wrap="square">
            <a:spAutoFit/>
          </a:bodyPr>
          <a:lstStyle/>
          <a:p>
            <a:pPr marL="742950" lvl="1" indent="-285750">
              <a:lnSpc>
                <a:spcPct val="150000"/>
              </a:lnSpc>
              <a:buFont typeface="Wingdings" panose="05000000000000000000" pitchFamily="2" charset="2"/>
              <a:buChar char="Ø"/>
            </a:pPr>
            <a:r>
              <a:rPr lang="en-US" sz="2400" b="1" dirty="0">
                <a:solidFill>
                  <a:srgbClr val="FFC000"/>
                </a:solidFill>
                <a:latin typeface="Times New Roman" panose="02020603050405020304" pitchFamily="18" charset="0"/>
                <a:cs typeface="Times New Roman" panose="02020603050405020304" pitchFamily="18" charset="0"/>
              </a:rPr>
              <a:t>Router with a Separate Physical Interface in each VLAN ( Traditional Method)</a:t>
            </a:r>
          </a:p>
        </p:txBody>
      </p:sp>
      <p:pic>
        <p:nvPicPr>
          <p:cNvPr id="1036" name="Picture 12" descr="Routing Between VLANs - Physical Topology">
            <a:extLst>
              <a:ext uri="{FF2B5EF4-FFF2-40B4-BE49-F238E27FC236}">
                <a16:creationId xmlns:a16="http://schemas.microsoft.com/office/drawing/2014/main" xmlns="" id="{16D29AC0-D4D4-16EB-5788-F200222B4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671" y="567224"/>
            <a:ext cx="5141451" cy="270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41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0485502E-3D40-B45B-B43F-C9F0534F7950}"/>
              </a:ext>
            </a:extLst>
          </p:cNvPr>
          <p:cNvSpPr txBox="1"/>
          <p:nvPr/>
        </p:nvSpPr>
        <p:spPr>
          <a:xfrm>
            <a:off x="0" y="662877"/>
            <a:ext cx="6096000" cy="1133965"/>
          </a:xfrm>
          <a:prstGeom prst="rect">
            <a:avLst/>
          </a:prstGeom>
          <a:noFill/>
        </p:spPr>
        <p:txBody>
          <a:bodyPr wrap="square">
            <a:spAutoFit/>
          </a:bodyPr>
          <a:lstStyle/>
          <a:p>
            <a:pPr marL="742950" lvl="1" indent="-285750">
              <a:lnSpc>
                <a:spcPct val="150000"/>
              </a:lnSpc>
              <a:buFont typeface="Wingdings" panose="05000000000000000000" pitchFamily="2" charset="2"/>
              <a:buChar char="Ø"/>
            </a:pPr>
            <a:r>
              <a:rPr lang="en-US" sz="2400" b="1" dirty="0">
                <a:solidFill>
                  <a:srgbClr val="FFC000"/>
                </a:solidFill>
                <a:latin typeface="Times New Roman" panose="02020603050405020304" pitchFamily="18" charset="0"/>
                <a:cs typeface="Times New Roman" panose="02020603050405020304" pitchFamily="18" charset="0"/>
              </a:rPr>
              <a:t>Router with a Sub-Interface in each VLAN ( Router on a Stick )</a:t>
            </a:r>
          </a:p>
        </p:txBody>
      </p:sp>
      <p:pic>
        <p:nvPicPr>
          <p:cNvPr id="2050" name="Picture 2" descr="Routing Between VLANs - Subinterfaces">
            <a:extLst>
              <a:ext uri="{FF2B5EF4-FFF2-40B4-BE49-F238E27FC236}">
                <a16:creationId xmlns:a16="http://schemas.microsoft.com/office/drawing/2014/main" xmlns="" id="{BFA8E5C9-9977-9F4F-F0F8-F1EEB70E1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653" y="600939"/>
            <a:ext cx="4875082" cy="26387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F22FEADA-3A27-A8EA-54AA-E0A9A725C462}"/>
              </a:ext>
            </a:extLst>
          </p:cNvPr>
          <p:cNvSpPr txBox="1"/>
          <p:nvPr/>
        </p:nvSpPr>
        <p:spPr>
          <a:xfrm>
            <a:off x="813216" y="1920292"/>
            <a:ext cx="6093500" cy="1015663"/>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bg1"/>
                </a:solidFill>
                <a:latin typeface="Times New Roman" panose="02020603050405020304" pitchFamily="18" charset="0"/>
                <a:cs typeface="Times New Roman" panose="02020603050405020304" pitchFamily="18" charset="0"/>
              </a:rPr>
              <a:t>A Sub-Interface allows a single Physical interface </a:t>
            </a:r>
          </a:p>
          <a:p>
            <a:r>
              <a:rPr lang="en-US" sz="2000" b="1" dirty="0">
                <a:solidFill>
                  <a:schemeClr val="bg1"/>
                </a:solidFill>
                <a:latin typeface="Times New Roman" panose="02020603050405020304" pitchFamily="18" charset="0"/>
                <a:cs typeface="Times New Roman" panose="02020603050405020304" pitchFamily="18" charset="0"/>
              </a:rPr>
              <a:t>     to be split up into multiple virtual sub-interfaces, </a:t>
            </a:r>
          </a:p>
          <a:p>
            <a:r>
              <a:rPr lang="en-US" sz="2000" b="1" dirty="0">
                <a:solidFill>
                  <a:schemeClr val="bg1"/>
                </a:solidFill>
                <a:latin typeface="Times New Roman" panose="02020603050405020304" pitchFamily="18" charset="0"/>
                <a:cs typeface="Times New Roman" panose="02020603050405020304" pitchFamily="18" charset="0"/>
              </a:rPr>
              <a:t>     each of which terminate their own VLAN.</a:t>
            </a:r>
          </a:p>
        </p:txBody>
      </p:sp>
      <p:pic>
        <p:nvPicPr>
          <p:cNvPr id="2054" name="Picture 6" descr="Routing Between VLANs - L3 Switch Traffic Flow">
            <a:extLst>
              <a:ext uri="{FF2B5EF4-FFF2-40B4-BE49-F238E27FC236}">
                <a16:creationId xmlns:a16="http://schemas.microsoft.com/office/drawing/2014/main" xmlns="" id="{A0F7AE32-0592-041E-0EF5-8E91CFF00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599" y="3618356"/>
            <a:ext cx="4287135" cy="2764436"/>
          </a:xfrm>
          <a:prstGeom prst="round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FD67B307-5576-41CB-A635-33845F9AABE5}"/>
              </a:ext>
            </a:extLst>
          </p:cNvPr>
          <p:cNvSpPr txBox="1"/>
          <p:nvPr/>
        </p:nvSpPr>
        <p:spPr>
          <a:xfrm>
            <a:off x="473551" y="3116195"/>
            <a:ext cx="4806278" cy="461665"/>
          </a:xfrm>
          <a:prstGeom prst="rect">
            <a:avLst/>
          </a:prstGeom>
          <a:noFill/>
        </p:spPr>
        <p:txBody>
          <a:bodyPr wrap="square">
            <a:spAutoFit/>
          </a:bodyPr>
          <a:lstStyle/>
          <a:p>
            <a:pPr marL="285750" indent="-285750">
              <a:buFont typeface="Wingdings" panose="05000000000000000000" pitchFamily="2" charset="2"/>
              <a:buChar char="Ø"/>
            </a:pPr>
            <a:r>
              <a:rPr lang="en-US" sz="2400" b="1" dirty="0">
                <a:solidFill>
                  <a:srgbClr val="FFC000"/>
                </a:solidFill>
                <a:latin typeface="Times New Roman" panose="02020603050405020304" pitchFamily="18" charset="0"/>
                <a:cs typeface="Times New Roman" panose="02020603050405020304" pitchFamily="18" charset="0"/>
              </a:rPr>
              <a:t>Layer 3 Switch ( Best method )</a:t>
            </a:r>
            <a:endParaRPr lang="en-US" sz="2400" dirty="0">
              <a:solidFill>
                <a:srgbClr val="FFC000"/>
              </a:solidFill>
            </a:endParaRPr>
          </a:p>
        </p:txBody>
      </p:sp>
      <p:sp>
        <p:nvSpPr>
          <p:cNvPr id="11" name="TextBox 10">
            <a:extLst>
              <a:ext uri="{FF2B5EF4-FFF2-40B4-BE49-F238E27FC236}">
                <a16:creationId xmlns:a16="http://schemas.microsoft.com/office/drawing/2014/main" xmlns="" id="{E715337D-8794-569B-C1ED-16FC3B507D87}"/>
              </a:ext>
            </a:extLst>
          </p:cNvPr>
          <p:cNvSpPr txBox="1"/>
          <p:nvPr/>
        </p:nvSpPr>
        <p:spPr>
          <a:xfrm>
            <a:off x="810716" y="3758100"/>
            <a:ext cx="6096000" cy="2654573"/>
          </a:xfrm>
          <a:prstGeom prst="rect">
            <a:avLst/>
          </a:prstGeom>
          <a:noFill/>
        </p:spPr>
        <p:txBody>
          <a:bodyPr wrap="square">
            <a:spAutoFit/>
          </a:bodyPr>
          <a:lstStyle/>
          <a:p>
            <a:pPr marL="285750"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rPr>
              <a:t>You have the option of configuring an IP address within what is known as an SVI ( Switched Virtual Interface )</a:t>
            </a:r>
          </a:p>
          <a:p>
            <a:endParaRPr lang="en-US" sz="105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rPr>
              <a:t>The configuration for an SVI involves two parts. First, enabling IP Routing; and Second, applying an IP address </a:t>
            </a:r>
          </a:p>
          <a:p>
            <a:r>
              <a:rPr lang="en-US" b="1" dirty="0">
                <a:solidFill>
                  <a:schemeClr val="bg1"/>
                </a:solidFill>
                <a:latin typeface="Times New Roman" panose="02020603050405020304" pitchFamily="18" charset="0"/>
                <a:cs typeface="Times New Roman" panose="02020603050405020304" pitchFamily="18" charset="0"/>
              </a:rPr>
              <a:t>     to the VLAN.</a:t>
            </a:r>
          </a:p>
          <a:p>
            <a:endParaRPr lang="en-US" sz="12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rPr>
              <a:t>This IP will be the default gateway for the VLAN.</a:t>
            </a:r>
          </a:p>
          <a:p>
            <a:pPr marL="285750" indent="-285750">
              <a:buFont typeface="Wingdings" panose="05000000000000000000" pitchFamily="2" charset="2"/>
              <a:buChar char="§"/>
            </a:pP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6134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xmlns="" id="{46C5D5BD-D9F0-D2D5-628B-CD1B6B38A28A}"/>
              </a:ext>
            </a:extLst>
          </p:cNvPr>
          <p:cNvSpPr/>
          <p:nvPr/>
        </p:nvSpPr>
        <p:spPr>
          <a:xfrm>
            <a:off x="364803" y="1731679"/>
            <a:ext cx="4833576" cy="180568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What’s </a:t>
            </a:r>
            <a:r>
              <a:rPr lang="en-US" sz="3600" b="1" noProof="0" dirty="0" smtClean="0">
                <a:solidFill>
                  <a:prstClr val="white"/>
                </a:solidFill>
                <a:latin typeface="Times New Roman" panose="02020603050405020304" pitchFamily="18" charset="0"/>
                <a:cs typeface="Times New Roman" panose="02020603050405020304" pitchFamily="18" charset="0"/>
              </a:rPr>
              <a:t>VRRP</a:t>
            </a:r>
            <a:r>
              <a:rPr kumimoji="0" lang="en-US" sz="3600" b="1" i="0" u="none" strike="noStrike" kern="1200" cap="none" spc="0" normalizeH="0" baseline="0" noProof="0" dirty="0" smtClean="0">
                <a:ln>
                  <a:noFill/>
                </a:ln>
                <a:solidFill>
                  <a:prstClr val="white"/>
                </a:solidFill>
                <a:effectLst/>
                <a:uLnTx/>
                <a:uFillTx/>
                <a:latin typeface="Times New Roman" panose="02020603050405020304" pitchFamily="18" charset="0"/>
                <a:cs typeface="Times New Roman" panose="02020603050405020304" pitchFamily="18" charset="0"/>
              </a:rPr>
              <a:t>?</a:t>
            </a:r>
            <a:endParaRPr kumimoji="0" lang="ar-EG" sz="3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31888B12-D57F-13AA-AB9A-D98CC0825765}"/>
              </a:ext>
            </a:extLst>
          </p:cNvPr>
          <p:cNvSpPr txBox="1"/>
          <p:nvPr/>
        </p:nvSpPr>
        <p:spPr>
          <a:xfrm>
            <a:off x="364803" y="830306"/>
            <a:ext cx="7205229" cy="5232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800" b="1" dirty="0" smtClean="0">
                <a:solidFill>
                  <a:srgbClr val="FFC000"/>
                </a:solidFill>
                <a:latin typeface="Times New Roman" panose="02020603050405020304" pitchFamily="18" charset="0"/>
                <a:cs typeface="Times New Roman" panose="02020603050405020304" pitchFamily="18" charset="0"/>
              </a:rPr>
              <a:t>VRRP</a:t>
            </a:r>
            <a:endParaRPr kumimoji="0" lang="ar-EG" sz="2800" b="1" i="0" strike="noStrike" kern="1200" cap="none" spc="0" normalizeH="0" baseline="0" noProof="0" dirty="0">
              <a:ln>
                <a:noFill/>
              </a:ln>
              <a:solidFill>
                <a:srgbClr val="FFC000"/>
              </a:solidFill>
              <a:effectLst/>
              <a:uLnTx/>
              <a:uFillTx/>
              <a:latin typeface="Times New Roman" panose="02020603050405020304" pitchFamily="18" charset="0"/>
              <a:ea typeface="+mn-ea"/>
              <a:cs typeface="Times New Roman" panose="02020603050405020304" pitchFamily="18" charset="0"/>
            </a:endParaRPr>
          </a:p>
        </p:txBody>
      </p:sp>
      <p:pic>
        <p:nvPicPr>
          <p:cNvPr id="4098" name="Picture 2" descr="HSRP (Hot Standby Routing Protocol)">
            <a:extLst>
              <a:ext uri="{FF2B5EF4-FFF2-40B4-BE49-F238E27FC236}">
                <a16:creationId xmlns:a16="http://schemas.microsoft.com/office/drawing/2014/main" xmlns="" id="{64214A41-B508-22EE-4925-08A680DFA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078" y="1553130"/>
            <a:ext cx="4833576" cy="4474564"/>
          </a:xfrm>
          <a:prstGeom prst="round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6C7D6D5B-C77D-0131-51E5-0ED149D63EA0}"/>
              </a:ext>
            </a:extLst>
          </p:cNvPr>
          <p:cNvSpPr txBox="1"/>
          <p:nvPr/>
        </p:nvSpPr>
        <p:spPr>
          <a:xfrm>
            <a:off x="1466205" y="3741693"/>
            <a:ext cx="4050856" cy="1384995"/>
          </a:xfrm>
          <a:prstGeom prst="rect">
            <a:avLst/>
          </a:prstGeom>
          <a:noFill/>
        </p:spPr>
        <p:txBody>
          <a:bodyPr wrap="square">
            <a:spAutoFit/>
          </a:bodyPr>
          <a:lstStyle/>
          <a:p>
            <a:pPr marL="285750" indent="-285750">
              <a:buFont typeface="Wingdings" panose="05000000000000000000" pitchFamily="2" charset="2"/>
              <a:buChar char="Ø"/>
            </a:pPr>
            <a:r>
              <a:rPr lang="en-US" sz="2800" b="1" dirty="0">
                <a:solidFill>
                  <a:prstClr val="white"/>
                </a:solidFill>
                <a:latin typeface="Times New Roman" panose="02020603050405020304" pitchFamily="18" charset="0"/>
                <a:cs typeface="Times New Roman" panose="02020603050405020304" pitchFamily="18" charset="0"/>
              </a:rPr>
              <a:t>Active</a:t>
            </a:r>
          </a:p>
          <a:p>
            <a:pPr marL="285750" indent="-285750">
              <a:buFont typeface="Wingdings" panose="05000000000000000000" pitchFamily="2" charset="2"/>
              <a:buChar char="Ø"/>
            </a:pPr>
            <a:r>
              <a:rPr lang="en-US" sz="2800" b="1" dirty="0">
                <a:solidFill>
                  <a:prstClr val="white"/>
                </a:solidFill>
                <a:latin typeface="Times New Roman" panose="02020603050405020304" pitchFamily="18" charset="0"/>
                <a:cs typeface="Times New Roman" panose="02020603050405020304" pitchFamily="18" charset="0"/>
              </a:rPr>
              <a:t>Standby</a:t>
            </a:r>
          </a:p>
          <a:p>
            <a:pPr marL="285750" indent="-285750">
              <a:buFont typeface="Wingdings" panose="05000000000000000000" pitchFamily="2" charset="2"/>
              <a:buChar char="Ø"/>
            </a:pPr>
            <a:r>
              <a:rPr lang="en-US" sz="2800" b="1" dirty="0">
                <a:solidFill>
                  <a:prstClr val="white"/>
                </a:solidFill>
                <a:latin typeface="Times New Roman" panose="02020603050405020304" pitchFamily="18" charset="0"/>
                <a:cs typeface="Times New Roman" panose="02020603050405020304" pitchFamily="18" charset="0"/>
              </a:rPr>
              <a:t>Virtual gateway</a:t>
            </a:r>
            <a:endParaRPr lang="en-US" sz="2800" dirty="0"/>
          </a:p>
        </p:txBody>
      </p:sp>
    </p:spTree>
    <p:extLst>
      <p:ext uri="{BB962C8B-B14F-4D97-AF65-F5344CB8AC3E}">
        <p14:creationId xmlns:p14="http://schemas.microsoft.com/office/powerpoint/2010/main" val="2988225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6EF4C6E-DF5A-56A4-1EB1-319D042E55FD}"/>
              </a:ext>
            </a:extLst>
          </p:cNvPr>
          <p:cNvSpPr txBox="1"/>
          <p:nvPr/>
        </p:nvSpPr>
        <p:spPr>
          <a:xfrm>
            <a:off x="319739" y="264051"/>
            <a:ext cx="357009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solidFill>
                  <a:srgbClr val="FFC000"/>
                </a:solidFill>
                <a:latin typeface="Times New Roman" panose="02020603050405020304" pitchFamily="18" charset="0"/>
                <a:cs typeface="Times New Roman" panose="02020603050405020304" pitchFamily="18" charset="0"/>
              </a:rPr>
              <a:t>configuration</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41C47973-CD6E-1518-27A9-DFC2B0E3402F}"/>
              </a:ext>
            </a:extLst>
          </p:cNvPr>
          <p:cNvSpPr txBox="1"/>
          <p:nvPr/>
        </p:nvSpPr>
        <p:spPr>
          <a:xfrm>
            <a:off x="525440" y="899338"/>
            <a:ext cx="609600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rPr>
              <a:t>Distribution </a:t>
            </a:r>
            <a:r>
              <a:rPr lang="en-US" sz="3600" b="1"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swihch</a:t>
            </a:r>
            <a:endParaRPr kumimoji="0" lang="en-US" sz="36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endParaRPr>
          </a:p>
        </p:txBody>
      </p:sp>
      <p:sp>
        <p:nvSpPr>
          <p:cNvPr id="4" name="TextBox 3"/>
          <p:cNvSpPr txBox="1"/>
          <p:nvPr/>
        </p:nvSpPr>
        <p:spPr>
          <a:xfrm>
            <a:off x="1030940" y="1936377"/>
            <a:ext cx="4329953" cy="3970318"/>
          </a:xfrm>
          <a:prstGeom prst="rect">
            <a:avLst/>
          </a:prstGeom>
          <a:noFill/>
        </p:spPr>
        <p:txBody>
          <a:bodyPr wrap="square" rtlCol="0">
            <a:spAutoFit/>
          </a:bodyPr>
          <a:lstStyle/>
          <a:p>
            <a:r>
              <a:rPr lang="en-US" dirty="0">
                <a:solidFill>
                  <a:schemeClr val="bg1"/>
                </a:solidFill>
              </a:rPr>
              <a:t>en</a:t>
            </a:r>
          </a:p>
          <a:p>
            <a:r>
              <a:rPr lang="en-US" dirty="0" err="1">
                <a:solidFill>
                  <a:schemeClr val="bg1"/>
                </a:solidFill>
              </a:rPr>
              <a:t>conf</a:t>
            </a:r>
            <a:r>
              <a:rPr lang="en-US" dirty="0">
                <a:solidFill>
                  <a:schemeClr val="bg1"/>
                </a:solidFill>
              </a:rPr>
              <a:t> t</a:t>
            </a:r>
          </a:p>
          <a:p>
            <a:r>
              <a:rPr lang="en-US" dirty="0">
                <a:solidFill>
                  <a:schemeClr val="bg1"/>
                </a:solidFill>
              </a:rPr>
              <a:t>hostname core-sw2</a:t>
            </a:r>
          </a:p>
          <a:p>
            <a:r>
              <a:rPr lang="en-US" dirty="0">
                <a:solidFill>
                  <a:schemeClr val="bg1"/>
                </a:solidFill>
              </a:rPr>
              <a:t>username cisco password cisco </a:t>
            </a:r>
          </a:p>
          <a:p>
            <a:r>
              <a:rPr lang="en-US" dirty="0">
                <a:solidFill>
                  <a:schemeClr val="bg1"/>
                </a:solidFill>
              </a:rPr>
              <a:t>banner </a:t>
            </a:r>
            <a:r>
              <a:rPr lang="en-US" dirty="0" err="1">
                <a:solidFill>
                  <a:schemeClr val="bg1"/>
                </a:solidFill>
              </a:rPr>
              <a:t>motd</a:t>
            </a:r>
            <a:r>
              <a:rPr lang="en-US" dirty="0">
                <a:solidFill>
                  <a:schemeClr val="bg1"/>
                </a:solidFill>
              </a:rPr>
              <a:t> &amp; no </a:t>
            </a:r>
            <a:r>
              <a:rPr lang="en-US" dirty="0" err="1">
                <a:solidFill>
                  <a:schemeClr val="bg1"/>
                </a:solidFill>
              </a:rPr>
              <a:t>unathorised</a:t>
            </a:r>
            <a:r>
              <a:rPr lang="en-US" dirty="0">
                <a:solidFill>
                  <a:schemeClr val="bg1"/>
                </a:solidFill>
              </a:rPr>
              <a:t> access &amp;</a:t>
            </a:r>
          </a:p>
          <a:p>
            <a:r>
              <a:rPr lang="en-US" dirty="0">
                <a:solidFill>
                  <a:schemeClr val="bg1"/>
                </a:solidFill>
              </a:rPr>
              <a:t>enable password cisco</a:t>
            </a:r>
          </a:p>
          <a:p>
            <a:r>
              <a:rPr lang="en-US" dirty="0">
                <a:solidFill>
                  <a:schemeClr val="bg1"/>
                </a:solidFill>
              </a:rPr>
              <a:t>service password-en</a:t>
            </a:r>
          </a:p>
          <a:p>
            <a:r>
              <a:rPr lang="en-US" dirty="0">
                <a:solidFill>
                  <a:schemeClr val="bg1"/>
                </a:solidFill>
              </a:rPr>
              <a:t>no </a:t>
            </a:r>
            <a:r>
              <a:rPr lang="en-US" dirty="0" err="1">
                <a:solidFill>
                  <a:schemeClr val="bg1"/>
                </a:solidFill>
              </a:rPr>
              <a:t>ip</a:t>
            </a:r>
            <a:r>
              <a:rPr lang="en-US" dirty="0">
                <a:solidFill>
                  <a:schemeClr val="bg1"/>
                </a:solidFill>
              </a:rPr>
              <a:t> domain-lookup</a:t>
            </a:r>
          </a:p>
          <a:p>
            <a:r>
              <a:rPr lang="en-US" dirty="0">
                <a:solidFill>
                  <a:schemeClr val="bg1"/>
                </a:solidFill>
              </a:rPr>
              <a:t>line console 0</a:t>
            </a:r>
          </a:p>
          <a:p>
            <a:r>
              <a:rPr lang="en-US" dirty="0">
                <a:solidFill>
                  <a:schemeClr val="bg1"/>
                </a:solidFill>
              </a:rPr>
              <a:t>login local</a:t>
            </a:r>
          </a:p>
          <a:p>
            <a:r>
              <a:rPr lang="en-US" dirty="0">
                <a:solidFill>
                  <a:schemeClr val="bg1"/>
                </a:solidFill>
              </a:rPr>
              <a:t>exec-timeout 00</a:t>
            </a:r>
          </a:p>
          <a:p>
            <a:r>
              <a:rPr lang="en-US" dirty="0">
                <a:solidFill>
                  <a:schemeClr val="bg1"/>
                </a:solidFill>
              </a:rPr>
              <a:t>logging </a:t>
            </a:r>
            <a:r>
              <a:rPr lang="en-US" dirty="0" err="1">
                <a:solidFill>
                  <a:schemeClr val="bg1"/>
                </a:solidFill>
              </a:rPr>
              <a:t>syn</a:t>
            </a:r>
            <a:endParaRPr lang="en-US" dirty="0">
              <a:solidFill>
                <a:schemeClr val="bg1"/>
              </a:solidFill>
            </a:endParaRPr>
          </a:p>
          <a:p>
            <a:r>
              <a:rPr lang="en-US" dirty="0">
                <a:solidFill>
                  <a:schemeClr val="bg1"/>
                </a:solidFill>
              </a:rPr>
              <a:t>exit</a:t>
            </a:r>
          </a:p>
          <a:p>
            <a:endParaRPr lang="en-US" dirty="0">
              <a:solidFill>
                <a:schemeClr val="bg1"/>
              </a:solidFill>
            </a:endParaRPr>
          </a:p>
        </p:txBody>
      </p:sp>
      <p:sp>
        <p:nvSpPr>
          <p:cNvPr id="6" name="TextBox 5"/>
          <p:cNvSpPr txBox="1"/>
          <p:nvPr/>
        </p:nvSpPr>
        <p:spPr>
          <a:xfrm>
            <a:off x="6155275" y="2160493"/>
            <a:ext cx="4981748" cy="3970318"/>
          </a:xfrm>
          <a:prstGeom prst="rect">
            <a:avLst/>
          </a:prstGeom>
          <a:noFill/>
        </p:spPr>
        <p:txBody>
          <a:bodyPr wrap="none" rtlCol="0">
            <a:spAutoFit/>
          </a:bodyPr>
          <a:lstStyle/>
          <a:p>
            <a:r>
              <a:rPr lang="en-US" dirty="0" err="1">
                <a:solidFill>
                  <a:schemeClr val="bg1"/>
                </a:solidFill>
              </a:rPr>
              <a:t>ip</a:t>
            </a:r>
            <a:r>
              <a:rPr lang="en-US" dirty="0">
                <a:solidFill>
                  <a:schemeClr val="bg1"/>
                </a:solidFill>
              </a:rPr>
              <a:t> domain-name cisco.com</a:t>
            </a:r>
          </a:p>
          <a:p>
            <a:r>
              <a:rPr lang="en-US" dirty="0">
                <a:solidFill>
                  <a:schemeClr val="bg1"/>
                </a:solidFill>
              </a:rPr>
              <a:t>crypto key generate </a:t>
            </a:r>
            <a:r>
              <a:rPr lang="en-US" dirty="0" err="1">
                <a:solidFill>
                  <a:schemeClr val="bg1"/>
                </a:solidFill>
              </a:rPr>
              <a:t>rsa</a:t>
            </a:r>
            <a:r>
              <a:rPr lang="en-US" dirty="0">
                <a:solidFill>
                  <a:schemeClr val="bg1"/>
                </a:solidFill>
              </a:rPr>
              <a:t> general-keys modulus 1024</a:t>
            </a:r>
          </a:p>
          <a:p>
            <a:r>
              <a:rPr lang="en-US" dirty="0" err="1">
                <a:solidFill>
                  <a:schemeClr val="bg1"/>
                </a:solidFill>
              </a:rPr>
              <a:t>ip</a:t>
            </a:r>
            <a:r>
              <a:rPr lang="en-US" dirty="0">
                <a:solidFill>
                  <a:schemeClr val="bg1"/>
                </a:solidFill>
              </a:rPr>
              <a:t> </a:t>
            </a:r>
            <a:r>
              <a:rPr lang="en-US" dirty="0" err="1">
                <a:solidFill>
                  <a:schemeClr val="bg1"/>
                </a:solidFill>
              </a:rPr>
              <a:t>ssh</a:t>
            </a:r>
            <a:r>
              <a:rPr lang="en-US" dirty="0">
                <a:solidFill>
                  <a:schemeClr val="bg1"/>
                </a:solidFill>
              </a:rPr>
              <a:t> version 2</a:t>
            </a:r>
          </a:p>
          <a:p>
            <a:r>
              <a:rPr lang="en-US" dirty="0">
                <a:solidFill>
                  <a:schemeClr val="bg1"/>
                </a:solidFill>
              </a:rPr>
              <a:t>line </a:t>
            </a:r>
            <a:r>
              <a:rPr lang="en-US" dirty="0" err="1">
                <a:solidFill>
                  <a:schemeClr val="bg1"/>
                </a:solidFill>
              </a:rPr>
              <a:t>vty</a:t>
            </a:r>
            <a:r>
              <a:rPr lang="en-US" dirty="0">
                <a:solidFill>
                  <a:schemeClr val="bg1"/>
                </a:solidFill>
              </a:rPr>
              <a:t> 0 15</a:t>
            </a:r>
          </a:p>
          <a:p>
            <a:r>
              <a:rPr lang="en-US" dirty="0">
                <a:solidFill>
                  <a:schemeClr val="bg1"/>
                </a:solidFill>
              </a:rPr>
              <a:t>transport input </a:t>
            </a:r>
            <a:r>
              <a:rPr lang="en-US" dirty="0" err="1">
                <a:solidFill>
                  <a:schemeClr val="bg1"/>
                </a:solidFill>
              </a:rPr>
              <a:t>ssh</a:t>
            </a:r>
            <a:endParaRPr lang="en-US" dirty="0">
              <a:solidFill>
                <a:schemeClr val="bg1"/>
              </a:solidFill>
            </a:endParaRPr>
          </a:p>
          <a:p>
            <a:r>
              <a:rPr lang="en-US" dirty="0" smtClean="0">
                <a:solidFill>
                  <a:schemeClr val="bg1"/>
                </a:solidFill>
              </a:rPr>
              <a:t>Exit</a:t>
            </a:r>
          </a:p>
          <a:p>
            <a:r>
              <a:rPr lang="en-US" dirty="0">
                <a:solidFill>
                  <a:schemeClr val="bg1"/>
                </a:solidFill>
              </a:rPr>
              <a:t>Access-list  1  permit  192.168.30.0    0.0.0.255</a:t>
            </a:r>
          </a:p>
          <a:p>
            <a:r>
              <a:rPr lang="en-US" dirty="0">
                <a:solidFill>
                  <a:schemeClr val="bg1"/>
                </a:solidFill>
              </a:rPr>
              <a:t>Access-list  1  deny  any </a:t>
            </a:r>
          </a:p>
          <a:p>
            <a:r>
              <a:rPr lang="en-US" dirty="0">
                <a:solidFill>
                  <a:schemeClr val="bg1"/>
                </a:solidFill>
              </a:rPr>
              <a:t>Line  </a:t>
            </a:r>
            <a:r>
              <a:rPr lang="en-US" dirty="0" err="1">
                <a:solidFill>
                  <a:schemeClr val="bg1"/>
                </a:solidFill>
              </a:rPr>
              <a:t>vty</a:t>
            </a:r>
            <a:r>
              <a:rPr lang="en-US" dirty="0">
                <a:solidFill>
                  <a:schemeClr val="bg1"/>
                </a:solidFill>
              </a:rPr>
              <a:t>  0  15 </a:t>
            </a:r>
          </a:p>
          <a:p>
            <a:r>
              <a:rPr lang="en-US" dirty="0">
                <a:solidFill>
                  <a:schemeClr val="bg1"/>
                </a:solidFill>
              </a:rPr>
              <a:t>Access-class  1  in </a:t>
            </a:r>
          </a:p>
          <a:p>
            <a:r>
              <a:rPr lang="en-US" dirty="0">
                <a:solidFill>
                  <a:schemeClr val="bg1"/>
                </a:solidFill>
              </a:rPr>
              <a:t>Exit</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87667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6EF4C6E-DF5A-56A4-1EB1-319D042E55FD}"/>
              </a:ext>
            </a:extLst>
          </p:cNvPr>
          <p:cNvSpPr txBox="1"/>
          <p:nvPr/>
        </p:nvSpPr>
        <p:spPr>
          <a:xfrm>
            <a:off x="319739" y="264051"/>
            <a:ext cx="357009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solidFill>
                  <a:srgbClr val="FFC000"/>
                </a:solidFill>
                <a:latin typeface="Times New Roman" panose="02020603050405020304" pitchFamily="18" charset="0"/>
                <a:cs typeface="Times New Roman" panose="02020603050405020304" pitchFamily="18" charset="0"/>
              </a:rPr>
              <a:t>configuration</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41C47973-CD6E-1518-27A9-DFC2B0E3402F}"/>
              </a:ext>
            </a:extLst>
          </p:cNvPr>
          <p:cNvSpPr txBox="1"/>
          <p:nvPr/>
        </p:nvSpPr>
        <p:spPr>
          <a:xfrm>
            <a:off x="525440" y="899338"/>
            <a:ext cx="609600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rPr>
              <a:t>Distribution </a:t>
            </a:r>
            <a:r>
              <a:rPr lang="en-US" sz="3600" b="1"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swihch</a:t>
            </a:r>
            <a:endParaRPr kumimoji="0" lang="en-US" sz="36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endParaRPr>
          </a:p>
        </p:txBody>
      </p:sp>
      <p:sp>
        <p:nvSpPr>
          <p:cNvPr id="7" name="TextBox 6"/>
          <p:cNvSpPr txBox="1"/>
          <p:nvPr/>
        </p:nvSpPr>
        <p:spPr>
          <a:xfrm>
            <a:off x="650945" y="1739149"/>
            <a:ext cx="5077501" cy="5078313"/>
          </a:xfrm>
          <a:prstGeom prst="rect">
            <a:avLst/>
          </a:prstGeom>
          <a:noFill/>
        </p:spPr>
        <p:txBody>
          <a:bodyPr wrap="square" rtlCol="0">
            <a:spAutoFit/>
          </a:bodyPr>
          <a:lstStyle/>
          <a:p>
            <a:r>
              <a:rPr lang="en-US" dirty="0">
                <a:solidFill>
                  <a:schemeClr val="bg1"/>
                </a:solidFill>
              </a:rPr>
              <a:t>en</a:t>
            </a:r>
          </a:p>
          <a:p>
            <a:r>
              <a:rPr lang="en-US" dirty="0" err="1">
                <a:solidFill>
                  <a:schemeClr val="bg1"/>
                </a:solidFill>
              </a:rPr>
              <a:t>conf</a:t>
            </a:r>
            <a:r>
              <a:rPr lang="en-US" dirty="0">
                <a:solidFill>
                  <a:schemeClr val="bg1"/>
                </a:solidFill>
              </a:rPr>
              <a:t> t</a:t>
            </a:r>
          </a:p>
          <a:p>
            <a:r>
              <a:rPr lang="en-US" dirty="0" err="1">
                <a:solidFill>
                  <a:schemeClr val="bg1"/>
                </a:solidFill>
              </a:rPr>
              <a:t>vtp</a:t>
            </a:r>
            <a:r>
              <a:rPr lang="en-US" dirty="0">
                <a:solidFill>
                  <a:schemeClr val="bg1"/>
                </a:solidFill>
              </a:rPr>
              <a:t> domain cisco.com</a:t>
            </a:r>
          </a:p>
          <a:p>
            <a:r>
              <a:rPr lang="en-US" dirty="0" err="1">
                <a:solidFill>
                  <a:schemeClr val="bg1"/>
                </a:solidFill>
              </a:rPr>
              <a:t>vtp</a:t>
            </a:r>
            <a:r>
              <a:rPr lang="en-US" dirty="0">
                <a:solidFill>
                  <a:schemeClr val="bg1"/>
                </a:solidFill>
              </a:rPr>
              <a:t> password 123</a:t>
            </a:r>
          </a:p>
          <a:p>
            <a:r>
              <a:rPr lang="en-US" dirty="0" err="1">
                <a:solidFill>
                  <a:schemeClr val="bg1"/>
                </a:solidFill>
              </a:rPr>
              <a:t>vtp</a:t>
            </a:r>
            <a:r>
              <a:rPr lang="en-US" dirty="0">
                <a:solidFill>
                  <a:schemeClr val="bg1"/>
                </a:solidFill>
              </a:rPr>
              <a:t> version 3</a:t>
            </a:r>
          </a:p>
          <a:p>
            <a:endParaRPr lang="en-US" dirty="0">
              <a:solidFill>
                <a:schemeClr val="bg1"/>
              </a:solidFill>
            </a:endParaRPr>
          </a:p>
          <a:p>
            <a:r>
              <a:rPr lang="en-US" dirty="0" err="1">
                <a:solidFill>
                  <a:schemeClr val="bg1"/>
                </a:solidFill>
              </a:rPr>
              <a:t>vlan</a:t>
            </a:r>
            <a:r>
              <a:rPr lang="en-US" dirty="0">
                <a:solidFill>
                  <a:schemeClr val="bg1"/>
                </a:solidFill>
              </a:rPr>
              <a:t> 10 </a:t>
            </a:r>
          </a:p>
          <a:p>
            <a:r>
              <a:rPr lang="en-US" dirty="0">
                <a:solidFill>
                  <a:schemeClr val="bg1"/>
                </a:solidFill>
              </a:rPr>
              <a:t>name HR</a:t>
            </a:r>
          </a:p>
          <a:p>
            <a:r>
              <a:rPr lang="en-US" dirty="0" err="1">
                <a:solidFill>
                  <a:schemeClr val="bg1"/>
                </a:solidFill>
              </a:rPr>
              <a:t>vlan</a:t>
            </a:r>
            <a:r>
              <a:rPr lang="en-US" dirty="0">
                <a:solidFill>
                  <a:schemeClr val="bg1"/>
                </a:solidFill>
              </a:rPr>
              <a:t> 20 </a:t>
            </a:r>
          </a:p>
          <a:p>
            <a:r>
              <a:rPr lang="en-US" dirty="0">
                <a:solidFill>
                  <a:schemeClr val="bg1"/>
                </a:solidFill>
              </a:rPr>
              <a:t>name it </a:t>
            </a:r>
          </a:p>
          <a:p>
            <a:r>
              <a:rPr lang="en-US" dirty="0" err="1">
                <a:solidFill>
                  <a:schemeClr val="bg1"/>
                </a:solidFill>
              </a:rPr>
              <a:t>vlan</a:t>
            </a:r>
            <a:r>
              <a:rPr lang="en-US" dirty="0">
                <a:solidFill>
                  <a:schemeClr val="bg1"/>
                </a:solidFill>
              </a:rPr>
              <a:t> 30 </a:t>
            </a:r>
          </a:p>
          <a:p>
            <a:r>
              <a:rPr lang="en-US" dirty="0">
                <a:solidFill>
                  <a:schemeClr val="bg1"/>
                </a:solidFill>
              </a:rPr>
              <a:t>name </a:t>
            </a:r>
            <a:r>
              <a:rPr lang="en-US" dirty="0" err="1">
                <a:solidFill>
                  <a:schemeClr val="bg1"/>
                </a:solidFill>
              </a:rPr>
              <a:t>salas</a:t>
            </a:r>
            <a:endParaRPr lang="en-US" dirty="0">
              <a:solidFill>
                <a:schemeClr val="bg1"/>
              </a:solidFill>
            </a:endParaRPr>
          </a:p>
          <a:p>
            <a:r>
              <a:rPr lang="en-US" dirty="0" err="1">
                <a:solidFill>
                  <a:schemeClr val="bg1"/>
                </a:solidFill>
              </a:rPr>
              <a:t>vlan</a:t>
            </a:r>
            <a:r>
              <a:rPr lang="en-US" dirty="0">
                <a:solidFill>
                  <a:schemeClr val="bg1"/>
                </a:solidFill>
              </a:rPr>
              <a:t> 40 </a:t>
            </a:r>
          </a:p>
          <a:p>
            <a:r>
              <a:rPr lang="en-US" dirty="0">
                <a:solidFill>
                  <a:schemeClr val="bg1"/>
                </a:solidFill>
              </a:rPr>
              <a:t>name server</a:t>
            </a:r>
          </a:p>
          <a:p>
            <a:r>
              <a:rPr lang="en-US" dirty="0" smtClean="0">
                <a:solidFill>
                  <a:schemeClr val="bg1"/>
                </a:solidFill>
              </a:rPr>
              <a:t>Exit</a:t>
            </a:r>
            <a:endParaRPr lang="en-US" dirty="0">
              <a:solidFill>
                <a:schemeClr val="bg1"/>
              </a:solidFill>
            </a:endParaRPr>
          </a:p>
          <a:p>
            <a:r>
              <a:rPr lang="en-US" dirty="0" smtClean="0">
                <a:solidFill>
                  <a:schemeClr val="bg1"/>
                </a:solidFill>
              </a:rPr>
              <a:t>spanning-tree mode rapid-</a:t>
            </a:r>
            <a:r>
              <a:rPr lang="en-US" dirty="0" err="1" smtClean="0">
                <a:solidFill>
                  <a:schemeClr val="bg1"/>
                </a:solidFill>
              </a:rPr>
              <a:t>pvst</a:t>
            </a:r>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10" name="TextBox 9"/>
          <p:cNvSpPr txBox="1"/>
          <p:nvPr/>
        </p:nvSpPr>
        <p:spPr>
          <a:xfrm>
            <a:off x="5262283" y="2043953"/>
            <a:ext cx="3630706" cy="369332"/>
          </a:xfrm>
          <a:prstGeom prst="rect">
            <a:avLst/>
          </a:prstGeom>
          <a:noFill/>
        </p:spPr>
        <p:txBody>
          <a:bodyPr wrap="square" rtlCol="0">
            <a:spAutoFit/>
          </a:bodyPr>
          <a:lstStyle/>
          <a:p>
            <a:endParaRPr lang="en-US" dirty="0">
              <a:solidFill>
                <a:schemeClr val="bg1"/>
              </a:solidFill>
            </a:endParaRPr>
          </a:p>
        </p:txBody>
      </p:sp>
      <p:sp>
        <p:nvSpPr>
          <p:cNvPr id="14" name="TextBox 13"/>
          <p:cNvSpPr txBox="1"/>
          <p:nvPr/>
        </p:nvSpPr>
        <p:spPr>
          <a:xfrm>
            <a:off x="6322861" y="1739149"/>
            <a:ext cx="5140255" cy="4801314"/>
          </a:xfrm>
          <a:prstGeom prst="rect">
            <a:avLst/>
          </a:prstGeom>
          <a:noFill/>
        </p:spPr>
        <p:txBody>
          <a:bodyPr wrap="square" rtlCol="0">
            <a:spAutoFit/>
          </a:bodyPr>
          <a:lstStyle/>
          <a:p>
            <a:r>
              <a:rPr lang="en-US" dirty="0">
                <a:solidFill>
                  <a:schemeClr val="bg1"/>
                </a:solidFill>
              </a:rPr>
              <a:t>spanning-tree </a:t>
            </a:r>
            <a:r>
              <a:rPr lang="en-US" dirty="0" err="1">
                <a:solidFill>
                  <a:schemeClr val="bg1"/>
                </a:solidFill>
              </a:rPr>
              <a:t>vlan</a:t>
            </a:r>
            <a:r>
              <a:rPr lang="en-US" dirty="0">
                <a:solidFill>
                  <a:schemeClr val="bg1"/>
                </a:solidFill>
              </a:rPr>
              <a:t> 1,10,20,30,40 priority </a:t>
            </a:r>
            <a:r>
              <a:rPr lang="en-US" dirty="0" smtClean="0">
                <a:solidFill>
                  <a:schemeClr val="bg1"/>
                </a:solidFill>
              </a:rPr>
              <a:t>24576</a:t>
            </a:r>
          </a:p>
          <a:p>
            <a:endParaRPr lang="en-US" dirty="0" smtClean="0">
              <a:solidFill>
                <a:schemeClr val="bg1"/>
              </a:solidFill>
            </a:endParaRPr>
          </a:p>
          <a:p>
            <a:r>
              <a:rPr lang="en-US" dirty="0" smtClean="0">
                <a:solidFill>
                  <a:schemeClr val="bg1"/>
                </a:solidFill>
              </a:rPr>
              <a:t>interface </a:t>
            </a:r>
            <a:r>
              <a:rPr lang="en-US" dirty="0">
                <a:solidFill>
                  <a:schemeClr val="bg1"/>
                </a:solidFill>
              </a:rPr>
              <a:t>GigabitEthernet0/0</a:t>
            </a:r>
          </a:p>
          <a:p>
            <a:r>
              <a:rPr lang="en-US" dirty="0">
                <a:solidFill>
                  <a:schemeClr val="bg1"/>
                </a:solidFill>
              </a:rPr>
              <a:t> no </a:t>
            </a:r>
            <a:r>
              <a:rPr lang="en-US" dirty="0" err="1">
                <a:solidFill>
                  <a:schemeClr val="bg1"/>
                </a:solidFill>
              </a:rPr>
              <a:t>switchport</a:t>
            </a:r>
            <a:endParaRPr lang="en-US" dirty="0">
              <a:solidFill>
                <a:schemeClr val="bg1"/>
              </a:solidFill>
            </a:endParaRPr>
          </a:p>
          <a:p>
            <a:r>
              <a:rPr lang="en-US" dirty="0">
                <a:solidFill>
                  <a:schemeClr val="bg1"/>
                </a:solidFill>
              </a:rPr>
              <a:t> </a:t>
            </a:r>
            <a:r>
              <a:rPr lang="en-US" dirty="0" err="1">
                <a:solidFill>
                  <a:schemeClr val="bg1"/>
                </a:solidFill>
              </a:rPr>
              <a:t>ip</a:t>
            </a:r>
            <a:r>
              <a:rPr lang="en-US" dirty="0">
                <a:solidFill>
                  <a:schemeClr val="bg1"/>
                </a:solidFill>
              </a:rPr>
              <a:t> address 10.10.50.2 255.255.255.0</a:t>
            </a:r>
          </a:p>
          <a:p>
            <a:r>
              <a:rPr lang="en-US" dirty="0">
                <a:solidFill>
                  <a:schemeClr val="bg1"/>
                </a:solidFill>
              </a:rPr>
              <a:t> negotiation auto</a:t>
            </a:r>
          </a:p>
          <a:p>
            <a:r>
              <a:rPr lang="en-US" dirty="0">
                <a:solidFill>
                  <a:schemeClr val="bg1"/>
                </a:solidFill>
              </a:rPr>
              <a:t> </a:t>
            </a:r>
            <a:r>
              <a:rPr lang="en-US" dirty="0" err="1">
                <a:solidFill>
                  <a:schemeClr val="bg1"/>
                </a:solidFill>
              </a:rPr>
              <a:t>vrrp</a:t>
            </a:r>
            <a:r>
              <a:rPr lang="en-US" dirty="0">
                <a:solidFill>
                  <a:schemeClr val="bg1"/>
                </a:solidFill>
              </a:rPr>
              <a:t> 50 </a:t>
            </a:r>
            <a:r>
              <a:rPr lang="en-US" dirty="0" err="1">
                <a:solidFill>
                  <a:schemeClr val="bg1"/>
                </a:solidFill>
              </a:rPr>
              <a:t>ip</a:t>
            </a:r>
            <a:r>
              <a:rPr lang="en-US" dirty="0">
                <a:solidFill>
                  <a:schemeClr val="bg1"/>
                </a:solidFill>
              </a:rPr>
              <a:t> 10.10.50.4</a:t>
            </a:r>
          </a:p>
          <a:p>
            <a:r>
              <a:rPr lang="en-US" dirty="0">
                <a:solidFill>
                  <a:schemeClr val="bg1"/>
                </a:solidFill>
              </a:rPr>
              <a:t> </a:t>
            </a:r>
            <a:r>
              <a:rPr lang="en-US" dirty="0" err="1">
                <a:solidFill>
                  <a:schemeClr val="bg1"/>
                </a:solidFill>
              </a:rPr>
              <a:t>vrrp</a:t>
            </a:r>
            <a:r>
              <a:rPr lang="en-US" dirty="0">
                <a:solidFill>
                  <a:schemeClr val="bg1"/>
                </a:solidFill>
              </a:rPr>
              <a:t> 50 priority 150</a:t>
            </a:r>
          </a:p>
          <a:p>
            <a:r>
              <a:rPr lang="en-US" dirty="0">
                <a:solidFill>
                  <a:schemeClr val="bg1"/>
                </a:solidFill>
              </a:rPr>
              <a:t> </a:t>
            </a:r>
            <a:r>
              <a:rPr lang="en-US" dirty="0" err="1">
                <a:solidFill>
                  <a:schemeClr val="bg1"/>
                </a:solidFill>
              </a:rPr>
              <a:t>vrrp</a:t>
            </a:r>
            <a:r>
              <a:rPr lang="en-US" dirty="0">
                <a:solidFill>
                  <a:schemeClr val="bg1"/>
                </a:solidFill>
              </a:rPr>
              <a:t> 50 authentication text cisco</a:t>
            </a:r>
          </a:p>
          <a:p>
            <a:r>
              <a:rPr lang="en-US" dirty="0">
                <a:solidFill>
                  <a:schemeClr val="bg1"/>
                </a:solidFill>
              </a:rPr>
              <a:t> </a:t>
            </a:r>
            <a:r>
              <a:rPr lang="en-US" dirty="0" err="1">
                <a:solidFill>
                  <a:schemeClr val="bg1"/>
                </a:solidFill>
              </a:rPr>
              <a:t>vrrp</a:t>
            </a:r>
            <a:r>
              <a:rPr lang="en-US" dirty="0">
                <a:solidFill>
                  <a:schemeClr val="bg1"/>
                </a:solidFill>
              </a:rPr>
              <a:t> 50 track 1 decrement </a:t>
            </a:r>
            <a:r>
              <a:rPr lang="en-US" dirty="0" smtClean="0">
                <a:solidFill>
                  <a:schemeClr val="bg1"/>
                </a:solidFill>
              </a:rPr>
              <a:t>60</a:t>
            </a:r>
          </a:p>
          <a:p>
            <a:endParaRPr lang="en-US" dirty="0">
              <a:solidFill>
                <a:schemeClr val="bg1"/>
              </a:solidFill>
            </a:endParaRPr>
          </a:p>
          <a:p>
            <a:r>
              <a:rPr lang="en-US" dirty="0">
                <a:solidFill>
                  <a:schemeClr val="bg1"/>
                </a:solidFill>
              </a:rPr>
              <a:t>interface GigabitEthernet0/1</a:t>
            </a:r>
          </a:p>
          <a:p>
            <a:r>
              <a:rPr lang="en-US" dirty="0">
                <a:solidFill>
                  <a:schemeClr val="bg1"/>
                </a:solidFill>
              </a:rPr>
              <a:t> </a:t>
            </a:r>
            <a:r>
              <a:rPr lang="en-US" dirty="0" err="1">
                <a:solidFill>
                  <a:schemeClr val="bg1"/>
                </a:solidFill>
              </a:rPr>
              <a:t>switchport</a:t>
            </a:r>
            <a:r>
              <a:rPr lang="en-US" dirty="0">
                <a:solidFill>
                  <a:schemeClr val="bg1"/>
                </a:solidFill>
              </a:rPr>
              <a:t> trunk encapsulation dot1q</a:t>
            </a:r>
          </a:p>
          <a:p>
            <a:r>
              <a:rPr lang="en-US" dirty="0">
                <a:solidFill>
                  <a:schemeClr val="bg1"/>
                </a:solidFill>
              </a:rPr>
              <a:t> </a:t>
            </a:r>
            <a:r>
              <a:rPr lang="en-US" dirty="0" err="1">
                <a:solidFill>
                  <a:schemeClr val="bg1"/>
                </a:solidFill>
              </a:rPr>
              <a:t>switchport</a:t>
            </a:r>
            <a:r>
              <a:rPr lang="en-US" dirty="0">
                <a:solidFill>
                  <a:schemeClr val="bg1"/>
                </a:solidFill>
              </a:rPr>
              <a:t> mode trunk</a:t>
            </a:r>
          </a:p>
          <a:p>
            <a:r>
              <a:rPr lang="en-US" dirty="0">
                <a:solidFill>
                  <a:schemeClr val="bg1"/>
                </a:solidFill>
              </a:rPr>
              <a:t> </a:t>
            </a:r>
            <a:r>
              <a:rPr lang="en-US" dirty="0" err="1">
                <a:solidFill>
                  <a:schemeClr val="bg1"/>
                </a:solidFill>
              </a:rPr>
              <a:t>switchport</a:t>
            </a:r>
            <a:r>
              <a:rPr lang="en-US" dirty="0">
                <a:solidFill>
                  <a:schemeClr val="bg1"/>
                </a:solidFill>
              </a:rPr>
              <a:t> </a:t>
            </a:r>
            <a:r>
              <a:rPr lang="en-US" dirty="0" err="1">
                <a:solidFill>
                  <a:schemeClr val="bg1"/>
                </a:solidFill>
              </a:rPr>
              <a:t>nonegotiate</a:t>
            </a:r>
            <a:endParaRPr lang="en-US" dirty="0">
              <a:solidFill>
                <a:schemeClr val="bg1"/>
              </a:solidFill>
            </a:endParaRPr>
          </a:p>
          <a:p>
            <a:r>
              <a:rPr lang="en-US" dirty="0">
                <a:solidFill>
                  <a:schemeClr val="bg1"/>
                </a:solidFill>
              </a:rPr>
              <a:t> negotiation auto</a:t>
            </a:r>
          </a:p>
          <a:p>
            <a:endParaRPr lang="en-US" dirty="0">
              <a:solidFill>
                <a:schemeClr val="bg1"/>
              </a:solidFill>
            </a:endParaRPr>
          </a:p>
        </p:txBody>
      </p:sp>
    </p:spTree>
    <p:extLst>
      <p:ext uri="{BB962C8B-B14F-4D97-AF65-F5344CB8AC3E}">
        <p14:creationId xmlns:p14="http://schemas.microsoft.com/office/powerpoint/2010/main" val="163210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4F86C3-7679-4FB8-C113-088E17A25781}"/>
              </a:ext>
            </a:extLst>
          </p:cNvPr>
          <p:cNvSpPr>
            <a:spLocks noGrp="1"/>
          </p:cNvSpPr>
          <p:nvPr>
            <p:ph type="ctrTitle"/>
          </p:nvPr>
        </p:nvSpPr>
        <p:spPr>
          <a:xfrm>
            <a:off x="3828002" y="430311"/>
            <a:ext cx="4535996" cy="724376"/>
          </a:xfrm>
        </p:spPr>
        <p:txBody>
          <a:bodyPr>
            <a:normAutofit/>
          </a:bodyPr>
          <a:lstStyle/>
          <a:p>
            <a:r>
              <a:rPr lang="en-US" sz="4400" b="1" dirty="0">
                <a:solidFill>
                  <a:srgbClr val="FFC000"/>
                </a:solidFill>
                <a:latin typeface="Times New Roman" panose="02020603050405020304" pitchFamily="18" charset="0"/>
                <a:cs typeface="Times New Roman" panose="02020603050405020304" pitchFamily="18" charset="0"/>
              </a:rPr>
              <a:t>Team Members</a:t>
            </a:r>
            <a:endParaRPr lang="ar-EG" sz="4400" b="1" dirty="0">
              <a:solidFill>
                <a:srgbClr val="FFC000"/>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xmlns="" id="{6B4156EF-6D87-7392-58E1-1B25CB624235}"/>
              </a:ext>
            </a:extLst>
          </p:cNvPr>
          <p:cNvSpPr/>
          <p:nvPr/>
        </p:nvSpPr>
        <p:spPr>
          <a:xfrm>
            <a:off x="6613666" y="4241583"/>
            <a:ext cx="4805363" cy="495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rPr>
              <a:t>Mohamed </a:t>
            </a:r>
            <a:r>
              <a:rPr lang="en-US" sz="2000" b="1" dirty="0" err="1">
                <a:solidFill>
                  <a:schemeClr val="tx1"/>
                </a:solidFill>
              </a:rPr>
              <a:t>Hosny</a:t>
            </a:r>
            <a:r>
              <a:rPr lang="en-US" sz="2000" b="1" dirty="0">
                <a:solidFill>
                  <a:schemeClr val="tx1"/>
                </a:solidFill>
              </a:rPr>
              <a:t> Mohamed </a:t>
            </a:r>
            <a:endParaRPr lang="ar-EG" sz="2000" b="1" dirty="0">
              <a:solidFill>
                <a:schemeClr val="tx1"/>
              </a:solidFill>
            </a:endParaRPr>
          </a:p>
        </p:txBody>
      </p:sp>
      <p:sp>
        <p:nvSpPr>
          <p:cNvPr id="8" name="Rectangle: Rounded Corners 7">
            <a:extLst>
              <a:ext uri="{FF2B5EF4-FFF2-40B4-BE49-F238E27FC236}">
                <a16:creationId xmlns:a16="http://schemas.microsoft.com/office/drawing/2014/main" xmlns="" id="{13C9C4F7-EF20-B939-3457-1B3B80D914C1}"/>
              </a:ext>
            </a:extLst>
          </p:cNvPr>
          <p:cNvSpPr/>
          <p:nvPr/>
        </p:nvSpPr>
        <p:spPr>
          <a:xfrm>
            <a:off x="1051069" y="4241583"/>
            <a:ext cx="4805363" cy="495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b="1" dirty="0" err="1">
                <a:solidFill>
                  <a:schemeClr val="tx1"/>
                </a:solidFill>
                <a:latin typeface="TimesNewRomanPS-BoldMT"/>
              </a:rPr>
              <a:t>Moustafa</a:t>
            </a:r>
            <a:r>
              <a:rPr lang="en-US" sz="2000" b="1" dirty="0">
                <a:solidFill>
                  <a:schemeClr val="tx1"/>
                </a:solidFill>
                <a:latin typeface="TimesNewRomanPS-BoldMT"/>
              </a:rPr>
              <a:t> </a:t>
            </a:r>
            <a:r>
              <a:rPr lang="en-US" sz="2000" b="1" dirty="0" err="1">
                <a:solidFill>
                  <a:schemeClr val="tx1"/>
                </a:solidFill>
                <a:latin typeface="TimesNewRomanPS-BoldMT"/>
              </a:rPr>
              <a:t>Hossam</a:t>
            </a:r>
            <a:r>
              <a:rPr lang="en-US" sz="2000" b="1" dirty="0">
                <a:solidFill>
                  <a:schemeClr val="tx1"/>
                </a:solidFill>
                <a:latin typeface="TimesNewRomanPS-BoldMT"/>
              </a:rPr>
              <a:t> </a:t>
            </a:r>
            <a:r>
              <a:rPr lang="en-US" sz="2000" b="1" dirty="0" err="1">
                <a:solidFill>
                  <a:schemeClr val="tx1"/>
                </a:solidFill>
                <a:latin typeface="TimesNewRomanPS-BoldMT"/>
              </a:rPr>
              <a:t>Hassien</a:t>
            </a:r>
            <a:endParaRPr lang="ar-EG" dirty="0">
              <a:solidFill>
                <a:schemeClr val="tx1"/>
              </a:solidFill>
            </a:endParaRPr>
          </a:p>
        </p:txBody>
      </p:sp>
      <p:sp>
        <p:nvSpPr>
          <p:cNvPr id="9" name="Rectangle: Rounded Corners 8">
            <a:extLst>
              <a:ext uri="{FF2B5EF4-FFF2-40B4-BE49-F238E27FC236}">
                <a16:creationId xmlns:a16="http://schemas.microsoft.com/office/drawing/2014/main" xmlns="" id="{93E156D6-EF2D-1465-BC67-B349CE32AEBE}"/>
              </a:ext>
            </a:extLst>
          </p:cNvPr>
          <p:cNvSpPr/>
          <p:nvPr/>
        </p:nvSpPr>
        <p:spPr>
          <a:xfrm>
            <a:off x="6613664" y="2996950"/>
            <a:ext cx="4805363" cy="495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b="1" dirty="0" err="1">
                <a:solidFill>
                  <a:schemeClr val="tx1"/>
                </a:solidFill>
                <a:latin typeface="TimesNewRomanPS-BoldMT"/>
              </a:rPr>
              <a:t>Imad</a:t>
            </a:r>
            <a:r>
              <a:rPr lang="en-US" sz="2000" b="1" dirty="0">
                <a:solidFill>
                  <a:schemeClr val="tx1"/>
                </a:solidFill>
                <a:latin typeface="TimesNewRomanPS-BoldMT"/>
              </a:rPr>
              <a:t> Abdel Hamid Ali </a:t>
            </a:r>
            <a:r>
              <a:rPr lang="en-US" sz="2000" b="1" dirty="0" err="1">
                <a:solidFill>
                  <a:schemeClr val="tx1"/>
                </a:solidFill>
                <a:latin typeface="TimesNewRomanPS-BoldMT"/>
              </a:rPr>
              <a:t>Attia</a:t>
            </a:r>
            <a:endParaRPr lang="ar-EG" dirty="0">
              <a:solidFill>
                <a:schemeClr val="tx1"/>
              </a:solidFill>
            </a:endParaRPr>
          </a:p>
        </p:txBody>
      </p:sp>
      <p:sp>
        <p:nvSpPr>
          <p:cNvPr id="10" name="Rectangle: Rounded Corners 9">
            <a:extLst>
              <a:ext uri="{FF2B5EF4-FFF2-40B4-BE49-F238E27FC236}">
                <a16:creationId xmlns:a16="http://schemas.microsoft.com/office/drawing/2014/main" xmlns="" id="{ECAF2EB5-2F6B-B149-CFA1-BD42F8103C47}"/>
              </a:ext>
            </a:extLst>
          </p:cNvPr>
          <p:cNvSpPr/>
          <p:nvPr/>
        </p:nvSpPr>
        <p:spPr>
          <a:xfrm>
            <a:off x="1051066" y="2996950"/>
            <a:ext cx="4805363" cy="495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b="1" dirty="0" err="1">
                <a:solidFill>
                  <a:schemeClr val="tx1"/>
                </a:solidFill>
                <a:latin typeface="TimesNewRomanPS-BoldMT"/>
              </a:rPr>
              <a:t>Hazem</a:t>
            </a:r>
            <a:r>
              <a:rPr lang="en-US" sz="2000" b="1" dirty="0">
                <a:solidFill>
                  <a:schemeClr val="tx1"/>
                </a:solidFill>
                <a:latin typeface="TimesNewRomanPS-BoldMT"/>
              </a:rPr>
              <a:t> Ahmed </a:t>
            </a:r>
            <a:r>
              <a:rPr lang="en-US" sz="2000" b="1" dirty="0" err="1">
                <a:solidFill>
                  <a:schemeClr val="tx1"/>
                </a:solidFill>
                <a:latin typeface="TimesNewRomanPS-BoldMT"/>
              </a:rPr>
              <a:t>Saad</a:t>
            </a:r>
            <a:r>
              <a:rPr lang="en-US" sz="2000" b="1" dirty="0">
                <a:solidFill>
                  <a:schemeClr val="tx1"/>
                </a:solidFill>
                <a:latin typeface="TimesNewRomanPS-BoldMT"/>
              </a:rPr>
              <a:t> Abdel Aziz</a:t>
            </a:r>
            <a:endParaRPr lang="ar-EG" dirty="0">
              <a:solidFill>
                <a:schemeClr val="tx1"/>
              </a:solidFill>
            </a:endParaRPr>
          </a:p>
        </p:txBody>
      </p:sp>
      <p:sp>
        <p:nvSpPr>
          <p:cNvPr id="11" name="Rectangle: Rounded Corners 10">
            <a:extLst>
              <a:ext uri="{FF2B5EF4-FFF2-40B4-BE49-F238E27FC236}">
                <a16:creationId xmlns:a16="http://schemas.microsoft.com/office/drawing/2014/main" xmlns="" id="{9A66B40A-73BC-1238-8F40-C416C603ED83}"/>
              </a:ext>
            </a:extLst>
          </p:cNvPr>
          <p:cNvSpPr/>
          <p:nvPr/>
        </p:nvSpPr>
        <p:spPr>
          <a:xfrm>
            <a:off x="6613665" y="1818525"/>
            <a:ext cx="4805363" cy="495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b="1" dirty="0">
                <a:solidFill>
                  <a:schemeClr val="tx1"/>
                </a:solidFill>
                <a:latin typeface="Times New Roman" panose="02020603050405020304" pitchFamily="18" charset="0"/>
                <a:cs typeface="Times New Roman" panose="02020603050405020304" pitchFamily="18" charset="0"/>
              </a:rPr>
              <a:t>Mohamed </a:t>
            </a:r>
            <a:r>
              <a:rPr lang="en-US" sz="2000" b="1" dirty="0" err="1">
                <a:solidFill>
                  <a:schemeClr val="tx1"/>
                </a:solidFill>
                <a:latin typeface="Times New Roman" panose="02020603050405020304" pitchFamily="18" charset="0"/>
                <a:cs typeface="Times New Roman" panose="02020603050405020304" pitchFamily="18" charset="0"/>
              </a:rPr>
              <a:t>Moomen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Abd</a:t>
            </a:r>
            <a:r>
              <a:rPr lang="en-US" sz="2000" b="1" dirty="0">
                <a:solidFill>
                  <a:schemeClr val="tx1"/>
                </a:solidFill>
                <a:latin typeface="Times New Roman" panose="02020603050405020304" pitchFamily="18" charset="0"/>
                <a:cs typeface="Times New Roman" panose="02020603050405020304" pitchFamily="18" charset="0"/>
              </a:rPr>
              <a:t> El Hamid</a:t>
            </a:r>
            <a:endParaRPr lang="ar-EG" sz="2000"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10">
            <a:extLst>
              <a:ext uri="{FF2B5EF4-FFF2-40B4-BE49-F238E27FC236}">
                <a16:creationId xmlns:a16="http://schemas.microsoft.com/office/drawing/2014/main" xmlns="" id="{9A66B40A-73BC-1238-8F40-C416C603ED83}"/>
              </a:ext>
            </a:extLst>
          </p:cNvPr>
          <p:cNvSpPr/>
          <p:nvPr/>
        </p:nvSpPr>
        <p:spPr>
          <a:xfrm>
            <a:off x="1051069" y="1818525"/>
            <a:ext cx="4805363" cy="4953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en-US" sz="2000" b="1" i="0" dirty="0">
              <a:solidFill>
                <a:schemeClr val="tx1"/>
              </a:solidFill>
              <a:effectLst/>
              <a:latin typeface="Times New Roman" panose="02020603050405020304" pitchFamily="18" charset="0"/>
              <a:cs typeface="Times New Roman" panose="02020603050405020304" pitchFamily="18" charset="0"/>
            </a:endParaRPr>
          </a:p>
          <a:p>
            <a:pPr algn="ctr"/>
            <a:r>
              <a:rPr lang="en-US" sz="2000" b="1" dirty="0" err="1" smtClean="0">
                <a:solidFill>
                  <a:schemeClr val="tx1"/>
                </a:solidFill>
                <a:latin typeface="Times New Roman" panose="02020603050405020304" pitchFamily="18" charset="0"/>
                <a:cs typeface="Times New Roman" panose="02020603050405020304" pitchFamily="18" charset="0"/>
              </a:rPr>
              <a:t>Moahmed</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asser </a:t>
            </a:r>
            <a:r>
              <a:rPr lang="en-US" sz="2000" b="1" dirty="0">
                <a:solidFill>
                  <a:schemeClr val="tx1"/>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ohamed </a:t>
            </a:r>
            <a:r>
              <a:rPr lang="en-US" sz="2000" b="1" dirty="0" err="1">
                <a:solidFill>
                  <a:schemeClr val="tx1"/>
                </a:solidFill>
                <a:latin typeface="Times New Roman" panose="02020603050405020304" pitchFamily="18" charset="0"/>
                <a:cs typeface="Times New Roman" panose="02020603050405020304" pitchFamily="18" charset="0"/>
              </a:rPr>
              <a:t>E</a:t>
            </a:r>
            <a:r>
              <a:rPr lang="en-US" sz="2000" b="1" dirty="0" err="1" smtClean="0">
                <a:solidFill>
                  <a:schemeClr val="tx1"/>
                </a:solidFill>
                <a:latin typeface="Times New Roman" panose="02020603050405020304" pitchFamily="18" charset="0"/>
                <a:cs typeface="Times New Roman" panose="02020603050405020304" pitchFamily="18" charset="0"/>
              </a:rPr>
              <a:t>lshamy</a:t>
            </a: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endParaRPr lang="ar-EG"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8184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6EF4C6E-DF5A-56A4-1EB1-319D042E55FD}"/>
              </a:ext>
            </a:extLst>
          </p:cNvPr>
          <p:cNvSpPr txBox="1"/>
          <p:nvPr/>
        </p:nvSpPr>
        <p:spPr>
          <a:xfrm>
            <a:off x="319739" y="264051"/>
            <a:ext cx="357009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solidFill>
                  <a:srgbClr val="FFC000"/>
                </a:solidFill>
                <a:latin typeface="Times New Roman" panose="02020603050405020304" pitchFamily="18" charset="0"/>
                <a:cs typeface="Times New Roman" panose="02020603050405020304" pitchFamily="18" charset="0"/>
              </a:rPr>
              <a:t>configuration</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41C47973-CD6E-1518-27A9-DFC2B0E3402F}"/>
              </a:ext>
            </a:extLst>
          </p:cNvPr>
          <p:cNvSpPr txBox="1"/>
          <p:nvPr/>
        </p:nvSpPr>
        <p:spPr>
          <a:xfrm>
            <a:off x="525440" y="899338"/>
            <a:ext cx="609600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rPr>
              <a:t>Distribution </a:t>
            </a:r>
            <a:r>
              <a:rPr lang="en-US" sz="3600" b="1"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swihch</a:t>
            </a:r>
            <a:endParaRPr kumimoji="0" lang="en-US" sz="36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endParaRPr>
          </a:p>
        </p:txBody>
      </p:sp>
      <p:sp>
        <p:nvSpPr>
          <p:cNvPr id="4" name="TextBox 3"/>
          <p:cNvSpPr txBox="1"/>
          <p:nvPr/>
        </p:nvSpPr>
        <p:spPr>
          <a:xfrm>
            <a:off x="525440" y="1801907"/>
            <a:ext cx="5056094" cy="4801314"/>
          </a:xfrm>
          <a:prstGeom prst="rect">
            <a:avLst/>
          </a:prstGeom>
          <a:noFill/>
        </p:spPr>
        <p:txBody>
          <a:bodyPr wrap="square" rtlCol="0">
            <a:spAutoFit/>
          </a:bodyPr>
          <a:lstStyle/>
          <a:p>
            <a:r>
              <a:rPr lang="en-US" dirty="0">
                <a:solidFill>
                  <a:schemeClr val="bg1"/>
                </a:solidFill>
              </a:rPr>
              <a:t>interface GigabitEthernet0/1</a:t>
            </a:r>
          </a:p>
          <a:p>
            <a:r>
              <a:rPr lang="en-US" dirty="0">
                <a:solidFill>
                  <a:schemeClr val="bg1"/>
                </a:solidFill>
              </a:rPr>
              <a:t> </a:t>
            </a:r>
            <a:r>
              <a:rPr lang="en-US" dirty="0" err="1">
                <a:solidFill>
                  <a:schemeClr val="bg1"/>
                </a:solidFill>
              </a:rPr>
              <a:t>switchport</a:t>
            </a:r>
            <a:r>
              <a:rPr lang="en-US" dirty="0">
                <a:solidFill>
                  <a:schemeClr val="bg1"/>
                </a:solidFill>
              </a:rPr>
              <a:t> trunk encapsulation dot1q</a:t>
            </a:r>
          </a:p>
          <a:p>
            <a:r>
              <a:rPr lang="en-US" dirty="0">
                <a:solidFill>
                  <a:schemeClr val="bg1"/>
                </a:solidFill>
              </a:rPr>
              <a:t> </a:t>
            </a:r>
            <a:r>
              <a:rPr lang="en-US" dirty="0" err="1">
                <a:solidFill>
                  <a:schemeClr val="bg1"/>
                </a:solidFill>
              </a:rPr>
              <a:t>switchport</a:t>
            </a:r>
            <a:r>
              <a:rPr lang="en-US" dirty="0">
                <a:solidFill>
                  <a:schemeClr val="bg1"/>
                </a:solidFill>
              </a:rPr>
              <a:t> mode trunk</a:t>
            </a:r>
          </a:p>
          <a:p>
            <a:r>
              <a:rPr lang="en-US" dirty="0">
                <a:solidFill>
                  <a:schemeClr val="bg1"/>
                </a:solidFill>
              </a:rPr>
              <a:t> </a:t>
            </a:r>
            <a:r>
              <a:rPr lang="en-US" dirty="0" err="1">
                <a:solidFill>
                  <a:schemeClr val="bg1"/>
                </a:solidFill>
              </a:rPr>
              <a:t>switchport</a:t>
            </a:r>
            <a:r>
              <a:rPr lang="en-US" dirty="0">
                <a:solidFill>
                  <a:schemeClr val="bg1"/>
                </a:solidFill>
              </a:rPr>
              <a:t> </a:t>
            </a:r>
            <a:r>
              <a:rPr lang="en-US" dirty="0" err="1">
                <a:solidFill>
                  <a:schemeClr val="bg1"/>
                </a:solidFill>
              </a:rPr>
              <a:t>nonegotiate</a:t>
            </a:r>
            <a:endParaRPr lang="en-US" dirty="0">
              <a:solidFill>
                <a:schemeClr val="bg1"/>
              </a:solidFill>
            </a:endParaRPr>
          </a:p>
          <a:p>
            <a:r>
              <a:rPr lang="en-US" dirty="0">
                <a:solidFill>
                  <a:schemeClr val="bg1"/>
                </a:solidFill>
              </a:rPr>
              <a:t> negotiation auto</a:t>
            </a:r>
          </a:p>
          <a:p>
            <a:r>
              <a:rPr lang="en-US" dirty="0">
                <a:solidFill>
                  <a:schemeClr val="bg1"/>
                </a:solidFill>
              </a:rPr>
              <a:t>!</a:t>
            </a:r>
          </a:p>
          <a:p>
            <a:r>
              <a:rPr lang="en-US" dirty="0">
                <a:solidFill>
                  <a:schemeClr val="bg1"/>
                </a:solidFill>
              </a:rPr>
              <a:t>interface GigabitEthernet0/2</a:t>
            </a:r>
          </a:p>
          <a:p>
            <a:r>
              <a:rPr lang="en-US" dirty="0">
                <a:solidFill>
                  <a:schemeClr val="bg1"/>
                </a:solidFill>
              </a:rPr>
              <a:t> </a:t>
            </a:r>
            <a:r>
              <a:rPr lang="en-US" dirty="0" err="1">
                <a:solidFill>
                  <a:schemeClr val="bg1"/>
                </a:solidFill>
              </a:rPr>
              <a:t>switchport</a:t>
            </a:r>
            <a:r>
              <a:rPr lang="en-US" dirty="0">
                <a:solidFill>
                  <a:schemeClr val="bg1"/>
                </a:solidFill>
              </a:rPr>
              <a:t> trunk encapsulation dot1q</a:t>
            </a:r>
          </a:p>
          <a:p>
            <a:r>
              <a:rPr lang="en-US" dirty="0">
                <a:solidFill>
                  <a:schemeClr val="bg1"/>
                </a:solidFill>
              </a:rPr>
              <a:t> </a:t>
            </a:r>
            <a:r>
              <a:rPr lang="en-US" dirty="0" err="1">
                <a:solidFill>
                  <a:schemeClr val="bg1"/>
                </a:solidFill>
              </a:rPr>
              <a:t>switchport</a:t>
            </a:r>
            <a:r>
              <a:rPr lang="en-US" dirty="0">
                <a:solidFill>
                  <a:schemeClr val="bg1"/>
                </a:solidFill>
              </a:rPr>
              <a:t> mode trunk</a:t>
            </a:r>
          </a:p>
          <a:p>
            <a:r>
              <a:rPr lang="en-US" dirty="0">
                <a:solidFill>
                  <a:schemeClr val="bg1"/>
                </a:solidFill>
              </a:rPr>
              <a:t> </a:t>
            </a:r>
            <a:r>
              <a:rPr lang="en-US" dirty="0" err="1">
                <a:solidFill>
                  <a:schemeClr val="bg1"/>
                </a:solidFill>
              </a:rPr>
              <a:t>switchport</a:t>
            </a:r>
            <a:r>
              <a:rPr lang="en-US" dirty="0">
                <a:solidFill>
                  <a:schemeClr val="bg1"/>
                </a:solidFill>
              </a:rPr>
              <a:t> </a:t>
            </a:r>
            <a:r>
              <a:rPr lang="en-US" dirty="0" err="1">
                <a:solidFill>
                  <a:schemeClr val="bg1"/>
                </a:solidFill>
              </a:rPr>
              <a:t>nonegotiate</a:t>
            </a:r>
            <a:endParaRPr lang="en-US" dirty="0">
              <a:solidFill>
                <a:schemeClr val="bg1"/>
              </a:solidFill>
            </a:endParaRPr>
          </a:p>
          <a:p>
            <a:r>
              <a:rPr lang="en-US" dirty="0">
                <a:solidFill>
                  <a:schemeClr val="bg1"/>
                </a:solidFill>
              </a:rPr>
              <a:t> negotiation auto</a:t>
            </a:r>
          </a:p>
          <a:p>
            <a:r>
              <a:rPr lang="en-US" dirty="0">
                <a:solidFill>
                  <a:schemeClr val="bg1"/>
                </a:solidFill>
              </a:rPr>
              <a:t>!</a:t>
            </a:r>
          </a:p>
          <a:p>
            <a:r>
              <a:rPr lang="en-US" dirty="0">
                <a:solidFill>
                  <a:schemeClr val="bg1"/>
                </a:solidFill>
              </a:rPr>
              <a:t>interface GigabitEthernet0/3</a:t>
            </a:r>
          </a:p>
          <a:p>
            <a:r>
              <a:rPr lang="en-US" dirty="0">
                <a:solidFill>
                  <a:schemeClr val="bg1"/>
                </a:solidFill>
              </a:rPr>
              <a:t> </a:t>
            </a:r>
            <a:r>
              <a:rPr lang="en-US" dirty="0" err="1">
                <a:solidFill>
                  <a:schemeClr val="bg1"/>
                </a:solidFill>
              </a:rPr>
              <a:t>switchport</a:t>
            </a:r>
            <a:r>
              <a:rPr lang="en-US" dirty="0">
                <a:solidFill>
                  <a:schemeClr val="bg1"/>
                </a:solidFill>
              </a:rPr>
              <a:t> trunk encapsulation dot1q</a:t>
            </a:r>
          </a:p>
          <a:p>
            <a:r>
              <a:rPr lang="en-US" dirty="0">
                <a:solidFill>
                  <a:schemeClr val="bg1"/>
                </a:solidFill>
              </a:rPr>
              <a:t> </a:t>
            </a:r>
            <a:r>
              <a:rPr lang="en-US" dirty="0" err="1">
                <a:solidFill>
                  <a:schemeClr val="bg1"/>
                </a:solidFill>
              </a:rPr>
              <a:t>switchport</a:t>
            </a:r>
            <a:r>
              <a:rPr lang="en-US" dirty="0">
                <a:solidFill>
                  <a:schemeClr val="bg1"/>
                </a:solidFill>
              </a:rPr>
              <a:t> mode trunk</a:t>
            </a:r>
          </a:p>
          <a:p>
            <a:r>
              <a:rPr lang="en-US" dirty="0">
                <a:solidFill>
                  <a:schemeClr val="bg1"/>
                </a:solidFill>
              </a:rPr>
              <a:t> </a:t>
            </a:r>
            <a:r>
              <a:rPr lang="en-US" dirty="0" err="1">
                <a:solidFill>
                  <a:schemeClr val="bg1"/>
                </a:solidFill>
              </a:rPr>
              <a:t>switchport</a:t>
            </a:r>
            <a:r>
              <a:rPr lang="en-US" dirty="0">
                <a:solidFill>
                  <a:schemeClr val="bg1"/>
                </a:solidFill>
              </a:rPr>
              <a:t> </a:t>
            </a:r>
            <a:r>
              <a:rPr lang="en-US" dirty="0" err="1">
                <a:solidFill>
                  <a:schemeClr val="bg1"/>
                </a:solidFill>
              </a:rPr>
              <a:t>nonegotiate</a:t>
            </a:r>
            <a:endParaRPr lang="en-US" dirty="0">
              <a:solidFill>
                <a:schemeClr val="bg1"/>
              </a:solidFill>
            </a:endParaRPr>
          </a:p>
          <a:p>
            <a:r>
              <a:rPr lang="en-US" dirty="0">
                <a:solidFill>
                  <a:schemeClr val="bg1"/>
                </a:solidFill>
              </a:rPr>
              <a:t> negotiation auto</a:t>
            </a:r>
          </a:p>
        </p:txBody>
      </p:sp>
      <p:sp>
        <p:nvSpPr>
          <p:cNvPr id="5" name="TextBox 4"/>
          <p:cNvSpPr txBox="1"/>
          <p:nvPr/>
        </p:nvSpPr>
        <p:spPr>
          <a:xfrm>
            <a:off x="6185647" y="1801907"/>
            <a:ext cx="4769224" cy="4801314"/>
          </a:xfrm>
          <a:prstGeom prst="rect">
            <a:avLst/>
          </a:prstGeom>
          <a:noFill/>
        </p:spPr>
        <p:txBody>
          <a:bodyPr wrap="square" rtlCol="0">
            <a:spAutoFit/>
          </a:bodyPr>
          <a:lstStyle/>
          <a:p>
            <a:r>
              <a:rPr lang="en-US" dirty="0">
                <a:solidFill>
                  <a:schemeClr val="bg1"/>
                </a:solidFill>
              </a:rPr>
              <a:t>interface GigabitEthernet1/0</a:t>
            </a:r>
          </a:p>
          <a:p>
            <a:r>
              <a:rPr lang="en-US" dirty="0">
                <a:solidFill>
                  <a:schemeClr val="bg1"/>
                </a:solidFill>
              </a:rPr>
              <a:t> </a:t>
            </a:r>
            <a:r>
              <a:rPr lang="en-US" dirty="0" err="1">
                <a:solidFill>
                  <a:schemeClr val="bg1"/>
                </a:solidFill>
              </a:rPr>
              <a:t>switchport</a:t>
            </a:r>
            <a:r>
              <a:rPr lang="en-US" dirty="0">
                <a:solidFill>
                  <a:schemeClr val="bg1"/>
                </a:solidFill>
              </a:rPr>
              <a:t> trunk encapsulation dot1q</a:t>
            </a:r>
          </a:p>
          <a:p>
            <a:r>
              <a:rPr lang="en-US" dirty="0">
                <a:solidFill>
                  <a:schemeClr val="bg1"/>
                </a:solidFill>
              </a:rPr>
              <a:t> </a:t>
            </a:r>
            <a:r>
              <a:rPr lang="en-US" dirty="0" err="1">
                <a:solidFill>
                  <a:schemeClr val="bg1"/>
                </a:solidFill>
              </a:rPr>
              <a:t>switchport</a:t>
            </a:r>
            <a:r>
              <a:rPr lang="en-US" dirty="0">
                <a:solidFill>
                  <a:schemeClr val="bg1"/>
                </a:solidFill>
              </a:rPr>
              <a:t> mode trunk</a:t>
            </a:r>
          </a:p>
          <a:p>
            <a:r>
              <a:rPr lang="en-US" dirty="0">
                <a:solidFill>
                  <a:schemeClr val="bg1"/>
                </a:solidFill>
              </a:rPr>
              <a:t> </a:t>
            </a:r>
            <a:r>
              <a:rPr lang="en-US" dirty="0" err="1">
                <a:solidFill>
                  <a:schemeClr val="bg1"/>
                </a:solidFill>
              </a:rPr>
              <a:t>switchport</a:t>
            </a:r>
            <a:r>
              <a:rPr lang="en-US" dirty="0">
                <a:solidFill>
                  <a:schemeClr val="bg1"/>
                </a:solidFill>
              </a:rPr>
              <a:t> </a:t>
            </a:r>
            <a:r>
              <a:rPr lang="en-US" dirty="0" err="1">
                <a:solidFill>
                  <a:schemeClr val="bg1"/>
                </a:solidFill>
              </a:rPr>
              <a:t>nonegotiate</a:t>
            </a:r>
            <a:endParaRPr lang="en-US" dirty="0">
              <a:solidFill>
                <a:schemeClr val="bg1"/>
              </a:solidFill>
            </a:endParaRPr>
          </a:p>
          <a:p>
            <a:r>
              <a:rPr lang="en-US" dirty="0">
                <a:solidFill>
                  <a:schemeClr val="bg1"/>
                </a:solidFill>
              </a:rPr>
              <a:t> negotiation auto</a:t>
            </a:r>
          </a:p>
          <a:p>
            <a:r>
              <a:rPr lang="en-US" dirty="0">
                <a:solidFill>
                  <a:schemeClr val="bg1"/>
                </a:solidFill>
              </a:rPr>
              <a:t>!</a:t>
            </a:r>
          </a:p>
          <a:p>
            <a:r>
              <a:rPr lang="en-US" dirty="0">
                <a:solidFill>
                  <a:schemeClr val="bg1"/>
                </a:solidFill>
              </a:rPr>
              <a:t>interface GigabitEthernet1/1</a:t>
            </a:r>
          </a:p>
          <a:p>
            <a:r>
              <a:rPr lang="en-US" dirty="0">
                <a:solidFill>
                  <a:schemeClr val="bg1"/>
                </a:solidFill>
              </a:rPr>
              <a:t> </a:t>
            </a:r>
            <a:r>
              <a:rPr lang="en-US" dirty="0" err="1">
                <a:solidFill>
                  <a:schemeClr val="bg1"/>
                </a:solidFill>
              </a:rPr>
              <a:t>switchport</a:t>
            </a:r>
            <a:r>
              <a:rPr lang="en-US" dirty="0">
                <a:solidFill>
                  <a:schemeClr val="bg1"/>
                </a:solidFill>
              </a:rPr>
              <a:t> trunk encapsulation dot1q</a:t>
            </a:r>
          </a:p>
          <a:p>
            <a:r>
              <a:rPr lang="en-US" dirty="0">
                <a:solidFill>
                  <a:schemeClr val="bg1"/>
                </a:solidFill>
              </a:rPr>
              <a:t> </a:t>
            </a:r>
            <a:r>
              <a:rPr lang="en-US" dirty="0" err="1">
                <a:solidFill>
                  <a:schemeClr val="bg1"/>
                </a:solidFill>
              </a:rPr>
              <a:t>switchport</a:t>
            </a:r>
            <a:r>
              <a:rPr lang="en-US" dirty="0">
                <a:solidFill>
                  <a:schemeClr val="bg1"/>
                </a:solidFill>
              </a:rPr>
              <a:t> mode trunk</a:t>
            </a:r>
          </a:p>
          <a:p>
            <a:r>
              <a:rPr lang="en-US" dirty="0">
                <a:solidFill>
                  <a:schemeClr val="bg1"/>
                </a:solidFill>
              </a:rPr>
              <a:t> </a:t>
            </a:r>
            <a:r>
              <a:rPr lang="en-US" dirty="0" err="1">
                <a:solidFill>
                  <a:schemeClr val="bg1"/>
                </a:solidFill>
              </a:rPr>
              <a:t>switchport</a:t>
            </a:r>
            <a:r>
              <a:rPr lang="en-US" dirty="0">
                <a:solidFill>
                  <a:schemeClr val="bg1"/>
                </a:solidFill>
              </a:rPr>
              <a:t> </a:t>
            </a:r>
            <a:r>
              <a:rPr lang="en-US" dirty="0" err="1">
                <a:solidFill>
                  <a:schemeClr val="bg1"/>
                </a:solidFill>
              </a:rPr>
              <a:t>nonegotiate</a:t>
            </a:r>
            <a:endParaRPr lang="en-US" dirty="0">
              <a:solidFill>
                <a:schemeClr val="bg1"/>
              </a:solidFill>
            </a:endParaRPr>
          </a:p>
          <a:p>
            <a:r>
              <a:rPr lang="en-US" dirty="0">
                <a:solidFill>
                  <a:schemeClr val="bg1"/>
                </a:solidFill>
              </a:rPr>
              <a:t> negotiation auto</a:t>
            </a:r>
          </a:p>
          <a:p>
            <a:r>
              <a:rPr lang="en-US" dirty="0">
                <a:solidFill>
                  <a:schemeClr val="bg1"/>
                </a:solidFill>
              </a:rPr>
              <a:t>!</a:t>
            </a:r>
          </a:p>
          <a:p>
            <a:r>
              <a:rPr lang="en-US" dirty="0">
                <a:solidFill>
                  <a:schemeClr val="bg1"/>
                </a:solidFill>
              </a:rPr>
              <a:t>interface GigabitEthernet1/2</a:t>
            </a:r>
          </a:p>
          <a:p>
            <a:r>
              <a:rPr lang="en-US" dirty="0">
                <a:solidFill>
                  <a:schemeClr val="bg1"/>
                </a:solidFill>
              </a:rPr>
              <a:t> no </a:t>
            </a:r>
            <a:r>
              <a:rPr lang="en-US" dirty="0" err="1">
                <a:solidFill>
                  <a:schemeClr val="bg1"/>
                </a:solidFill>
              </a:rPr>
              <a:t>switchport</a:t>
            </a:r>
            <a:endParaRPr lang="en-US" dirty="0">
              <a:solidFill>
                <a:schemeClr val="bg1"/>
              </a:solidFill>
            </a:endParaRPr>
          </a:p>
          <a:p>
            <a:r>
              <a:rPr lang="en-US" dirty="0">
                <a:solidFill>
                  <a:schemeClr val="bg1"/>
                </a:solidFill>
              </a:rPr>
              <a:t> </a:t>
            </a:r>
            <a:r>
              <a:rPr lang="en-US" dirty="0" err="1">
                <a:solidFill>
                  <a:schemeClr val="bg1"/>
                </a:solidFill>
              </a:rPr>
              <a:t>ip</a:t>
            </a:r>
            <a:r>
              <a:rPr lang="en-US" dirty="0">
                <a:solidFill>
                  <a:schemeClr val="bg1"/>
                </a:solidFill>
              </a:rPr>
              <a:t> address 10.10.60.1 255.255.255.0</a:t>
            </a:r>
          </a:p>
          <a:p>
            <a:r>
              <a:rPr lang="en-US" dirty="0">
                <a:solidFill>
                  <a:schemeClr val="bg1"/>
                </a:solidFill>
              </a:rPr>
              <a:t> negotiation auto</a:t>
            </a:r>
          </a:p>
          <a:p>
            <a:r>
              <a:rPr lang="en-US" dirty="0">
                <a:solidFill>
                  <a:schemeClr val="bg1"/>
                </a:solidFill>
              </a:rPr>
              <a:t>!</a:t>
            </a:r>
          </a:p>
        </p:txBody>
      </p:sp>
    </p:spTree>
    <p:extLst>
      <p:ext uri="{BB962C8B-B14F-4D97-AF65-F5344CB8AC3E}">
        <p14:creationId xmlns:p14="http://schemas.microsoft.com/office/powerpoint/2010/main" val="1625386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670" y="1719444"/>
            <a:ext cx="4616823" cy="4524315"/>
          </a:xfrm>
          <a:prstGeom prst="rect">
            <a:avLst/>
          </a:prstGeom>
          <a:noFill/>
        </p:spPr>
        <p:txBody>
          <a:bodyPr wrap="square" rtlCol="0">
            <a:spAutoFit/>
          </a:bodyPr>
          <a:lstStyle/>
          <a:p>
            <a:r>
              <a:rPr lang="en-US" dirty="0">
                <a:solidFill>
                  <a:schemeClr val="bg1"/>
                </a:solidFill>
              </a:rPr>
              <a:t>interface Vlan10</a:t>
            </a:r>
          </a:p>
          <a:p>
            <a:r>
              <a:rPr lang="en-US" dirty="0">
                <a:solidFill>
                  <a:schemeClr val="bg1"/>
                </a:solidFill>
              </a:rPr>
              <a:t> </a:t>
            </a:r>
            <a:r>
              <a:rPr lang="en-US" dirty="0" err="1">
                <a:solidFill>
                  <a:schemeClr val="bg1"/>
                </a:solidFill>
              </a:rPr>
              <a:t>ip</a:t>
            </a:r>
            <a:r>
              <a:rPr lang="en-US" dirty="0">
                <a:solidFill>
                  <a:schemeClr val="bg1"/>
                </a:solidFill>
              </a:rPr>
              <a:t> address 10.10.10.2 255.255.255.0</a:t>
            </a:r>
          </a:p>
          <a:p>
            <a:r>
              <a:rPr lang="en-US" dirty="0">
                <a:solidFill>
                  <a:schemeClr val="bg1"/>
                </a:solidFill>
              </a:rPr>
              <a:t> </a:t>
            </a:r>
            <a:r>
              <a:rPr lang="en-US" dirty="0" err="1">
                <a:solidFill>
                  <a:schemeClr val="bg1"/>
                </a:solidFill>
              </a:rPr>
              <a:t>ip</a:t>
            </a:r>
            <a:r>
              <a:rPr lang="en-US" dirty="0">
                <a:solidFill>
                  <a:schemeClr val="bg1"/>
                </a:solidFill>
              </a:rPr>
              <a:t> helper-address 10.10.40.4</a:t>
            </a:r>
          </a:p>
          <a:p>
            <a:r>
              <a:rPr lang="en-US" dirty="0">
                <a:solidFill>
                  <a:schemeClr val="bg1"/>
                </a:solidFill>
              </a:rPr>
              <a:t> </a:t>
            </a:r>
            <a:r>
              <a:rPr lang="en-US" dirty="0" err="1">
                <a:solidFill>
                  <a:schemeClr val="bg1"/>
                </a:solidFill>
              </a:rPr>
              <a:t>vrrp</a:t>
            </a:r>
            <a:r>
              <a:rPr lang="en-US" dirty="0">
                <a:solidFill>
                  <a:schemeClr val="bg1"/>
                </a:solidFill>
              </a:rPr>
              <a:t> 10 </a:t>
            </a:r>
            <a:r>
              <a:rPr lang="en-US" dirty="0" err="1">
                <a:solidFill>
                  <a:schemeClr val="bg1"/>
                </a:solidFill>
              </a:rPr>
              <a:t>ip</a:t>
            </a:r>
            <a:r>
              <a:rPr lang="en-US" dirty="0">
                <a:solidFill>
                  <a:schemeClr val="bg1"/>
                </a:solidFill>
              </a:rPr>
              <a:t> 10.10.10.1</a:t>
            </a:r>
          </a:p>
          <a:p>
            <a:r>
              <a:rPr lang="en-US" dirty="0">
                <a:solidFill>
                  <a:schemeClr val="bg1"/>
                </a:solidFill>
              </a:rPr>
              <a:t> </a:t>
            </a:r>
            <a:r>
              <a:rPr lang="en-US" dirty="0" err="1">
                <a:solidFill>
                  <a:schemeClr val="bg1"/>
                </a:solidFill>
              </a:rPr>
              <a:t>vrrp</a:t>
            </a:r>
            <a:r>
              <a:rPr lang="en-US" dirty="0">
                <a:solidFill>
                  <a:schemeClr val="bg1"/>
                </a:solidFill>
              </a:rPr>
              <a:t> 10 priority 150</a:t>
            </a:r>
          </a:p>
          <a:p>
            <a:r>
              <a:rPr lang="en-US" dirty="0">
                <a:solidFill>
                  <a:schemeClr val="bg1"/>
                </a:solidFill>
              </a:rPr>
              <a:t> </a:t>
            </a:r>
            <a:r>
              <a:rPr lang="en-US" dirty="0" err="1">
                <a:solidFill>
                  <a:schemeClr val="bg1"/>
                </a:solidFill>
              </a:rPr>
              <a:t>vrrp</a:t>
            </a:r>
            <a:r>
              <a:rPr lang="en-US" dirty="0">
                <a:solidFill>
                  <a:schemeClr val="bg1"/>
                </a:solidFill>
              </a:rPr>
              <a:t> 10 authentication text cisco</a:t>
            </a:r>
          </a:p>
          <a:p>
            <a:r>
              <a:rPr lang="en-US" dirty="0">
                <a:solidFill>
                  <a:schemeClr val="bg1"/>
                </a:solidFill>
              </a:rPr>
              <a:t> </a:t>
            </a:r>
            <a:r>
              <a:rPr lang="en-US" dirty="0" err="1">
                <a:solidFill>
                  <a:schemeClr val="bg1"/>
                </a:solidFill>
              </a:rPr>
              <a:t>vrrp</a:t>
            </a:r>
            <a:r>
              <a:rPr lang="en-US" dirty="0">
                <a:solidFill>
                  <a:schemeClr val="bg1"/>
                </a:solidFill>
              </a:rPr>
              <a:t> 10 track 1 decrement 60</a:t>
            </a:r>
          </a:p>
          <a:p>
            <a:r>
              <a:rPr lang="en-US" dirty="0">
                <a:solidFill>
                  <a:schemeClr val="bg1"/>
                </a:solidFill>
              </a:rPr>
              <a:t>!</a:t>
            </a:r>
          </a:p>
          <a:p>
            <a:r>
              <a:rPr lang="en-US" dirty="0">
                <a:solidFill>
                  <a:schemeClr val="bg1"/>
                </a:solidFill>
              </a:rPr>
              <a:t>interface Vlan20</a:t>
            </a:r>
          </a:p>
          <a:p>
            <a:r>
              <a:rPr lang="en-US" dirty="0">
                <a:solidFill>
                  <a:schemeClr val="bg1"/>
                </a:solidFill>
              </a:rPr>
              <a:t> </a:t>
            </a:r>
            <a:r>
              <a:rPr lang="en-US" dirty="0" err="1">
                <a:solidFill>
                  <a:schemeClr val="bg1"/>
                </a:solidFill>
              </a:rPr>
              <a:t>ip</a:t>
            </a:r>
            <a:r>
              <a:rPr lang="en-US" dirty="0">
                <a:solidFill>
                  <a:schemeClr val="bg1"/>
                </a:solidFill>
              </a:rPr>
              <a:t> address 10.10.20.2 255.255.255.0</a:t>
            </a:r>
          </a:p>
          <a:p>
            <a:r>
              <a:rPr lang="en-US" dirty="0">
                <a:solidFill>
                  <a:schemeClr val="bg1"/>
                </a:solidFill>
              </a:rPr>
              <a:t> </a:t>
            </a:r>
            <a:r>
              <a:rPr lang="en-US" dirty="0" err="1">
                <a:solidFill>
                  <a:schemeClr val="bg1"/>
                </a:solidFill>
              </a:rPr>
              <a:t>ip</a:t>
            </a:r>
            <a:r>
              <a:rPr lang="en-US" dirty="0">
                <a:solidFill>
                  <a:schemeClr val="bg1"/>
                </a:solidFill>
              </a:rPr>
              <a:t> helper-address 10.10.40.4</a:t>
            </a:r>
          </a:p>
          <a:p>
            <a:r>
              <a:rPr lang="en-US" dirty="0">
                <a:solidFill>
                  <a:schemeClr val="bg1"/>
                </a:solidFill>
              </a:rPr>
              <a:t> </a:t>
            </a:r>
            <a:r>
              <a:rPr lang="en-US" dirty="0" err="1">
                <a:solidFill>
                  <a:schemeClr val="bg1"/>
                </a:solidFill>
              </a:rPr>
              <a:t>vrrp</a:t>
            </a:r>
            <a:r>
              <a:rPr lang="en-US" dirty="0">
                <a:solidFill>
                  <a:schemeClr val="bg1"/>
                </a:solidFill>
              </a:rPr>
              <a:t> 20 </a:t>
            </a:r>
            <a:r>
              <a:rPr lang="en-US" dirty="0" err="1">
                <a:solidFill>
                  <a:schemeClr val="bg1"/>
                </a:solidFill>
              </a:rPr>
              <a:t>ip</a:t>
            </a:r>
            <a:r>
              <a:rPr lang="en-US" dirty="0">
                <a:solidFill>
                  <a:schemeClr val="bg1"/>
                </a:solidFill>
              </a:rPr>
              <a:t> 10.10.20.1</a:t>
            </a:r>
          </a:p>
          <a:p>
            <a:r>
              <a:rPr lang="en-US" dirty="0">
                <a:solidFill>
                  <a:schemeClr val="bg1"/>
                </a:solidFill>
              </a:rPr>
              <a:t> </a:t>
            </a:r>
            <a:r>
              <a:rPr lang="en-US" dirty="0" err="1">
                <a:solidFill>
                  <a:schemeClr val="bg1"/>
                </a:solidFill>
              </a:rPr>
              <a:t>vrrp</a:t>
            </a:r>
            <a:r>
              <a:rPr lang="en-US" dirty="0">
                <a:solidFill>
                  <a:schemeClr val="bg1"/>
                </a:solidFill>
              </a:rPr>
              <a:t> 20 priority 150</a:t>
            </a:r>
          </a:p>
          <a:p>
            <a:r>
              <a:rPr lang="en-US" dirty="0">
                <a:solidFill>
                  <a:schemeClr val="bg1"/>
                </a:solidFill>
              </a:rPr>
              <a:t> </a:t>
            </a:r>
            <a:r>
              <a:rPr lang="en-US" dirty="0" err="1">
                <a:solidFill>
                  <a:schemeClr val="bg1"/>
                </a:solidFill>
              </a:rPr>
              <a:t>vrrp</a:t>
            </a:r>
            <a:r>
              <a:rPr lang="en-US" dirty="0">
                <a:solidFill>
                  <a:schemeClr val="bg1"/>
                </a:solidFill>
              </a:rPr>
              <a:t> 20 authentication text cisco</a:t>
            </a:r>
          </a:p>
          <a:p>
            <a:r>
              <a:rPr lang="en-US" dirty="0">
                <a:solidFill>
                  <a:schemeClr val="bg1"/>
                </a:solidFill>
              </a:rPr>
              <a:t> </a:t>
            </a:r>
            <a:r>
              <a:rPr lang="en-US" dirty="0" err="1">
                <a:solidFill>
                  <a:schemeClr val="bg1"/>
                </a:solidFill>
              </a:rPr>
              <a:t>vrrp</a:t>
            </a:r>
            <a:r>
              <a:rPr lang="en-US" dirty="0">
                <a:solidFill>
                  <a:schemeClr val="bg1"/>
                </a:solidFill>
              </a:rPr>
              <a:t> 20 track 1 decrement 60</a:t>
            </a:r>
          </a:p>
          <a:p>
            <a:r>
              <a:rPr lang="en-US" dirty="0" smtClean="0">
                <a:solidFill>
                  <a:schemeClr val="bg1"/>
                </a:solidFill>
              </a:rPr>
              <a:t>!</a:t>
            </a:r>
            <a:endParaRPr lang="en-US" dirty="0">
              <a:solidFill>
                <a:schemeClr val="bg1"/>
              </a:solidFill>
            </a:endParaRPr>
          </a:p>
        </p:txBody>
      </p:sp>
      <p:sp>
        <p:nvSpPr>
          <p:cNvPr id="3" name="TextBox 2">
            <a:extLst>
              <a:ext uri="{FF2B5EF4-FFF2-40B4-BE49-F238E27FC236}">
                <a16:creationId xmlns:a16="http://schemas.microsoft.com/office/drawing/2014/main" xmlns="" id="{F6EF4C6E-DF5A-56A4-1EB1-319D042E55FD}"/>
              </a:ext>
            </a:extLst>
          </p:cNvPr>
          <p:cNvSpPr txBox="1"/>
          <p:nvPr/>
        </p:nvSpPr>
        <p:spPr>
          <a:xfrm>
            <a:off x="203198" y="248117"/>
            <a:ext cx="357009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solidFill>
                  <a:srgbClr val="FFC000"/>
                </a:solidFill>
                <a:latin typeface="Times New Roman" panose="02020603050405020304" pitchFamily="18" charset="0"/>
                <a:cs typeface="Times New Roman" panose="02020603050405020304" pitchFamily="18" charset="0"/>
              </a:rPr>
              <a:t>configuration</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41C47973-CD6E-1518-27A9-DFC2B0E3402F}"/>
              </a:ext>
            </a:extLst>
          </p:cNvPr>
          <p:cNvSpPr txBox="1"/>
          <p:nvPr/>
        </p:nvSpPr>
        <p:spPr>
          <a:xfrm>
            <a:off x="525440" y="818656"/>
            <a:ext cx="609600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rPr>
              <a:t>Distribution </a:t>
            </a:r>
            <a:r>
              <a:rPr lang="en-US" sz="3600" b="1"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swihch</a:t>
            </a:r>
            <a:endParaRPr kumimoji="0" lang="en-US" sz="36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endParaRPr>
          </a:p>
        </p:txBody>
      </p:sp>
      <p:sp>
        <p:nvSpPr>
          <p:cNvPr id="5" name="TextBox 4"/>
          <p:cNvSpPr txBox="1"/>
          <p:nvPr/>
        </p:nvSpPr>
        <p:spPr>
          <a:xfrm>
            <a:off x="6006353" y="1710479"/>
            <a:ext cx="4016188" cy="5078313"/>
          </a:xfrm>
          <a:prstGeom prst="rect">
            <a:avLst/>
          </a:prstGeom>
          <a:noFill/>
        </p:spPr>
        <p:txBody>
          <a:bodyPr wrap="square" rtlCol="0">
            <a:spAutoFit/>
          </a:bodyPr>
          <a:lstStyle/>
          <a:p>
            <a:r>
              <a:rPr lang="en-US" dirty="0">
                <a:solidFill>
                  <a:schemeClr val="bg1"/>
                </a:solidFill>
              </a:rPr>
              <a:t>interface Vlan30</a:t>
            </a:r>
          </a:p>
          <a:p>
            <a:r>
              <a:rPr lang="en-US" dirty="0">
                <a:solidFill>
                  <a:schemeClr val="bg1"/>
                </a:solidFill>
              </a:rPr>
              <a:t> </a:t>
            </a:r>
            <a:r>
              <a:rPr lang="en-US" dirty="0" err="1">
                <a:solidFill>
                  <a:schemeClr val="bg1"/>
                </a:solidFill>
              </a:rPr>
              <a:t>ip</a:t>
            </a:r>
            <a:r>
              <a:rPr lang="en-US" dirty="0">
                <a:solidFill>
                  <a:schemeClr val="bg1"/>
                </a:solidFill>
              </a:rPr>
              <a:t> address 10.10.30.2 255.255.255.0</a:t>
            </a:r>
          </a:p>
          <a:p>
            <a:r>
              <a:rPr lang="en-US" dirty="0">
                <a:solidFill>
                  <a:schemeClr val="bg1"/>
                </a:solidFill>
              </a:rPr>
              <a:t> </a:t>
            </a:r>
            <a:r>
              <a:rPr lang="en-US" dirty="0" err="1">
                <a:solidFill>
                  <a:schemeClr val="bg1"/>
                </a:solidFill>
              </a:rPr>
              <a:t>ip</a:t>
            </a:r>
            <a:r>
              <a:rPr lang="en-US" dirty="0">
                <a:solidFill>
                  <a:schemeClr val="bg1"/>
                </a:solidFill>
              </a:rPr>
              <a:t> helper-address 10.10.40.4</a:t>
            </a:r>
          </a:p>
          <a:p>
            <a:r>
              <a:rPr lang="en-US" dirty="0">
                <a:solidFill>
                  <a:schemeClr val="bg1"/>
                </a:solidFill>
              </a:rPr>
              <a:t> </a:t>
            </a:r>
            <a:r>
              <a:rPr lang="en-US" dirty="0" err="1">
                <a:solidFill>
                  <a:schemeClr val="bg1"/>
                </a:solidFill>
              </a:rPr>
              <a:t>vrrp</a:t>
            </a:r>
            <a:r>
              <a:rPr lang="en-US" dirty="0">
                <a:solidFill>
                  <a:schemeClr val="bg1"/>
                </a:solidFill>
              </a:rPr>
              <a:t> 30 </a:t>
            </a:r>
            <a:r>
              <a:rPr lang="en-US" dirty="0" err="1">
                <a:solidFill>
                  <a:schemeClr val="bg1"/>
                </a:solidFill>
              </a:rPr>
              <a:t>ip</a:t>
            </a:r>
            <a:r>
              <a:rPr lang="en-US" dirty="0">
                <a:solidFill>
                  <a:schemeClr val="bg1"/>
                </a:solidFill>
              </a:rPr>
              <a:t> 10.10.30.1</a:t>
            </a:r>
          </a:p>
          <a:p>
            <a:r>
              <a:rPr lang="en-US" dirty="0">
                <a:solidFill>
                  <a:schemeClr val="bg1"/>
                </a:solidFill>
              </a:rPr>
              <a:t> </a:t>
            </a:r>
            <a:r>
              <a:rPr lang="en-US" dirty="0" err="1">
                <a:solidFill>
                  <a:schemeClr val="bg1"/>
                </a:solidFill>
              </a:rPr>
              <a:t>vrrp</a:t>
            </a:r>
            <a:r>
              <a:rPr lang="en-US" dirty="0">
                <a:solidFill>
                  <a:schemeClr val="bg1"/>
                </a:solidFill>
              </a:rPr>
              <a:t> 30 priority 150</a:t>
            </a:r>
          </a:p>
          <a:p>
            <a:r>
              <a:rPr lang="en-US" dirty="0">
                <a:solidFill>
                  <a:schemeClr val="bg1"/>
                </a:solidFill>
              </a:rPr>
              <a:t> </a:t>
            </a:r>
            <a:r>
              <a:rPr lang="en-US" dirty="0" err="1">
                <a:solidFill>
                  <a:schemeClr val="bg1"/>
                </a:solidFill>
              </a:rPr>
              <a:t>vrrp</a:t>
            </a:r>
            <a:r>
              <a:rPr lang="en-US" dirty="0">
                <a:solidFill>
                  <a:schemeClr val="bg1"/>
                </a:solidFill>
              </a:rPr>
              <a:t> 30 authentication text cisco</a:t>
            </a:r>
          </a:p>
          <a:p>
            <a:r>
              <a:rPr lang="en-US" dirty="0">
                <a:solidFill>
                  <a:schemeClr val="bg1"/>
                </a:solidFill>
              </a:rPr>
              <a:t> </a:t>
            </a:r>
            <a:r>
              <a:rPr lang="en-US" dirty="0" err="1">
                <a:solidFill>
                  <a:schemeClr val="bg1"/>
                </a:solidFill>
              </a:rPr>
              <a:t>vrrp</a:t>
            </a:r>
            <a:r>
              <a:rPr lang="en-US" dirty="0">
                <a:solidFill>
                  <a:schemeClr val="bg1"/>
                </a:solidFill>
              </a:rPr>
              <a:t> 30 track 1 decrement 60</a:t>
            </a:r>
          </a:p>
          <a:p>
            <a:r>
              <a:rPr lang="en-US" dirty="0">
                <a:solidFill>
                  <a:schemeClr val="bg1"/>
                </a:solidFill>
              </a:rPr>
              <a:t>!</a:t>
            </a:r>
          </a:p>
          <a:p>
            <a:r>
              <a:rPr lang="en-US" dirty="0">
                <a:solidFill>
                  <a:schemeClr val="bg1"/>
                </a:solidFill>
              </a:rPr>
              <a:t>interface Vlan40</a:t>
            </a:r>
          </a:p>
          <a:p>
            <a:r>
              <a:rPr lang="en-US" dirty="0">
                <a:solidFill>
                  <a:schemeClr val="bg1"/>
                </a:solidFill>
              </a:rPr>
              <a:t> </a:t>
            </a:r>
            <a:r>
              <a:rPr lang="en-US" dirty="0" err="1">
                <a:solidFill>
                  <a:schemeClr val="bg1"/>
                </a:solidFill>
              </a:rPr>
              <a:t>ip</a:t>
            </a:r>
            <a:r>
              <a:rPr lang="en-US" dirty="0">
                <a:solidFill>
                  <a:schemeClr val="bg1"/>
                </a:solidFill>
              </a:rPr>
              <a:t> address 10.10.40.2 255.255.255.0</a:t>
            </a:r>
          </a:p>
          <a:p>
            <a:r>
              <a:rPr lang="en-US" dirty="0">
                <a:solidFill>
                  <a:schemeClr val="bg1"/>
                </a:solidFill>
              </a:rPr>
              <a:t> </a:t>
            </a:r>
            <a:r>
              <a:rPr lang="en-US" dirty="0" err="1">
                <a:solidFill>
                  <a:schemeClr val="bg1"/>
                </a:solidFill>
              </a:rPr>
              <a:t>vrrp</a:t>
            </a:r>
            <a:r>
              <a:rPr lang="en-US" dirty="0">
                <a:solidFill>
                  <a:schemeClr val="bg1"/>
                </a:solidFill>
              </a:rPr>
              <a:t> 40 </a:t>
            </a:r>
            <a:r>
              <a:rPr lang="en-US" dirty="0" err="1">
                <a:solidFill>
                  <a:schemeClr val="bg1"/>
                </a:solidFill>
              </a:rPr>
              <a:t>ip</a:t>
            </a:r>
            <a:r>
              <a:rPr lang="en-US" dirty="0">
                <a:solidFill>
                  <a:schemeClr val="bg1"/>
                </a:solidFill>
              </a:rPr>
              <a:t> 10.10.40.1</a:t>
            </a:r>
          </a:p>
          <a:p>
            <a:r>
              <a:rPr lang="en-US" dirty="0">
                <a:solidFill>
                  <a:schemeClr val="bg1"/>
                </a:solidFill>
              </a:rPr>
              <a:t> </a:t>
            </a:r>
            <a:r>
              <a:rPr lang="en-US" dirty="0" err="1">
                <a:solidFill>
                  <a:schemeClr val="bg1"/>
                </a:solidFill>
              </a:rPr>
              <a:t>vrrp</a:t>
            </a:r>
            <a:r>
              <a:rPr lang="en-US" dirty="0">
                <a:solidFill>
                  <a:schemeClr val="bg1"/>
                </a:solidFill>
              </a:rPr>
              <a:t> 40 priority 150</a:t>
            </a:r>
          </a:p>
          <a:p>
            <a:r>
              <a:rPr lang="en-US" dirty="0">
                <a:solidFill>
                  <a:schemeClr val="bg1"/>
                </a:solidFill>
              </a:rPr>
              <a:t> </a:t>
            </a:r>
            <a:r>
              <a:rPr lang="en-US" dirty="0" err="1">
                <a:solidFill>
                  <a:schemeClr val="bg1"/>
                </a:solidFill>
              </a:rPr>
              <a:t>vrrp</a:t>
            </a:r>
            <a:r>
              <a:rPr lang="en-US" dirty="0">
                <a:solidFill>
                  <a:schemeClr val="bg1"/>
                </a:solidFill>
              </a:rPr>
              <a:t> 40 authentication text cisco</a:t>
            </a:r>
          </a:p>
          <a:p>
            <a:r>
              <a:rPr lang="en-US" dirty="0">
                <a:solidFill>
                  <a:schemeClr val="bg1"/>
                </a:solidFill>
              </a:rPr>
              <a:t> </a:t>
            </a:r>
            <a:r>
              <a:rPr lang="en-US" dirty="0" err="1">
                <a:solidFill>
                  <a:schemeClr val="bg1"/>
                </a:solidFill>
              </a:rPr>
              <a:t>vrrp</a:t>
            </a:r>
            <a:r>
              <a:rPr lang="en-US" dirty="0">
                <a:solidFill>
                  <a:schemeClr val="bg1"/>
                </a:solidFill>
              </a:rPr>
              <a:t> 40 track 1 decrement 60</a:t>
            </a:r>
          </a:p>
          <a:p>
            <a:r>
              <a:rPr lang="en-US" dirty="0" smtClean="0">
                <a:solidFill>
                  <a:schemeClr val="bg1"/>
                </a:solidFill>
              </a:rPr>
              <a:t>!</a:t>
            </a:r>
          </a:p>
          <a:p>
            <a:r>
              <a:rPr lang="en-US" dirty="0" err="1" smtClean="0">
                <a:solidFill>
                  <a:schemeClr val="bg1"/>
                </a:solidFill>
              </a:rPr>
              <a:t>ip</a:t>
            </a:r>
            <a:r>
              <a:rPr lang="en-US" dirty="0" smtClean="0">
                <a:solidFill>
                  <a:schemeClr val="bg1"/>
                </a:solidFill>
              </a:rPr>
              <a:t> </a:t>
            </a:r>
            <a:r>
              <a:rPr lang="en-US" dirty="0">
                <a:solidFill>
                  <a:schemeClr val="bg1"/>
                </a:solidFill>
              </a:rPr>
              <a:t>route </a:t>
            </a:r>
            <a:r>
              <a:rPr lang="en-US" dirty="0" smtClean="0">
                <a:solidFill>
                  <a:schemeClr val="bg1"/>
                </a:solidFill>
              </a:rPr>
              <a:t> 0.0.0.0  </a:t>
            </a:r>
            <a:r>
              <a:rPr lang="en-US" dirty="0">
                <a:solidFill>
                  <a:schemeClr val="bg1"/>
                </a:solidFill>
              </a:rPr>
              <a:t>0.0.0.0 </a:t>
            </a:r>
            <a:r>
              <a:rPr lang="en-US" dirty="0" smtClean="0">
                <a:solidFill>
                  <a:schemeClr val="bg1"/>
                </a:solidFill>
              </a:rPr>
              <a:t> 10.10.50.1</a:t>
            </a: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11649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1;p45">
            <a:extLst>
              <a:ext uri="{FF2B5EF4-FFF2-40B4-BE49-F238E27FC236}">
                <a16:creationId xmlns:a16="http://schemas.microsoft.com/office/drawing/2014/main" xmlns="" id="{49B4E718-2A4A-49D9-F74A-351F69C8830A}"/>
              </a:ext>
            </a:extLst>
          </p:cNvPr>
          <p:cNvSpPr/>
          <p:nvPr/>
        </p:nvSpPr>
        <p:spPr>
          <a:xfrm>
            <a:off x="1720990" y="2167281"/>
            <a:ext cx="2196760" cy="2093428"/>
          </a:xfrm>
          <a:prstGeom prst="ellipse">
            <a:avLst/>
          </a:prstGeom>
          <a:noFill/>
          <a:ln w="9525" cap="flat" cmpd="sng">
            <a:solidFill>
              <a:srgbClr val="F1C232"/>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3" name="Google Shape;1253;p45">
            <a:extLst>
              <a:ext uri="{FF2B5EF4-FFF2-40B4-BE49-F238E27FC236}">
                <a16:creationId xmlns:a16="http://schemas.microsoft.com/office/drawing/2014/main" xmlns="" id="{9372E808-53D9-737F-2EA8-41D4E8E63EAE}"/>
              </a:ext>
            </a:extLst>
          </p:cNvPr>
          <p:cNvSpPr txBox="1">
            <a:spLocks/>
          </p:cNvSpPr>
          <p:nvPr/>
        </p:nvSpPr>
        <p:spPr>
          <a:xfrm>
            <a:off x="1808265" y="2405603"/>
            <a:ext cx="2022210" cy="161678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88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rPr>
              <a:t>4</a:t>
            </a:r>
          </a:p>
          <a:p>
            <a:pPr algn="ctr"/>
            <a:endParaRPr lang="en" sz="1200" dirty="0">
              <a:solidFill>
                <a:srgbClr val="559926"/>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EF269DD8-8BC5-0B74-6466-AC6044A33B20}"/>
              </a:ext>
            </a:extLst>
          </p:cNvPr>
          <p:cNvSpPr txBox="1"/>
          <p:nvPr/>
        </p:nvSpPr>
        <p:spPr>
          <a:xfrm>
            <a:off x="3218330" y="2706162"/>
            <a:ext cx="577540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Firewall</a:t>
            </a:r>
            <a:endParaRPr kumimoji="0" lang="en-US" sz="60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8597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5F1A366-2A11-89C0-CE78-25B6016FD0A1}"/>
              </a:ext>
            </a:extLst>
          </p:cNvPr>
          <p:cNvSpPr txBox="1"/>
          <p:nvPr/>
        </p:nvSpPr>
        <p:spPr>
          <a:xfrm>
            <a:off x="157986" y="583738"/>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8" name="TextBox 7">
            <a:extLst>
              <a:ext uri="{FF2B5EF4-FFF2-40B4-BE49-F238E27FC236}">
                <a16:creationId xmlns:a16="http://schemas.microsoft.com/office/drawing/2014/main" xmlns="" id="{1FC926AE-120A-A7DE-29E7-BB64E6179DF2}"/>
              </a:ext>
            </a:extLst>
          </p:cNvPr>
          <p:cNvSpPr txBox="1"/>
          <p:nvPr/>
        </p:nvSpPr>
        <p:spPr>
          <a:xfrm>
            <a:off x="969971" y="1843950"/>
            <a:ext cx="4879286" cy="3785652"/>
          </a:xfrm>
          <a:prstGeom prst="rect">
            <a:avLst/>
          </a:prstGeom>
          <a:noFill/>
        </p:spPr>
        <p:txBody>
          <a:bodyPr wrap="square" rtlCol="1">
            <a:spAutoFit/>
          </a:bodyPr>
          <a:lstStyle/>
          <a:p>
            <a:pPr marL="342900" indent="-342900" algn="just">
              <a:buFont typeface="Arial" panose="020B0604020202020204" pitchFamily="34" charset="0"/>
              <a:buChar char="•"/>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firewall is a network security device or software that monitors and controls incoming and outgoing network traffic based on predetermined security rules</a:t>
            </a:r>
            <a:endParaRPr lang="ar-EG"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ar-EG" sz="20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Its primary function is to establish a barrier between trusted internal networks and untrusted external networks, such as the internet, to prevent unauthorized access and potential threats.</a:t>
            </a:r>
          </a:p>
          <a:p>
            <a:pPr marL="342900" indent="-342900" algn="just">
              <a:buFont typeface="Arial" panose="020B0604020202020204" pitchFamily="34" charset="0"/>
              <a:buChar char="•"/>
            </a:pPr>
            <a:endParaRPr lang="ar-EG" sz="20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852" y="1953784"/>
            <a:ext cx="4784196" cy="1508061"/>
          </a:xfrm>
          <a:prstGeom prst="rect">
            <a:avLst/>
          </a:prstGeom>
        </p:spPr>
      </p:pic>
    </p:spTree>
    <p:extLst>
      <p:ext uri="{BB962C8B-B14F-4D97-AF65-F5344CB8AC3E}">
        <p14:creationId xmlns:p14="http://schemas.microsoft.com/office/powerpoint/2010/main" val="1316397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5F1A366-2A11-89C0-CE78-25B6016FD0A1}"/>
              </a:ext>
            </a:extLst>
          </p:cNvPr>
          <p:cNvSpPr txBox="1"/>
          <p:nvPr/>
        </p:nvSpPr>
        <p:spPr>
          <a:xfrm>
            <a:off x="274527" y="413408"/>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6" name="TextBox 5">
            <a:extLst>
              <a:ext uri="{FF2B5EF4-FFF2-40B4-BE49-F238E27FC236}">
                <a16:creationId xmlns:a16="http://schemas.microsoft.com/office/drawing/2014/main" xmlns="" id="{85F1A366-2A11-89C0-CE78-25B6016FD0A1}"/>
              </a:ext>
            </a:extLst>
          </p:cNvPr>
          <p:cNvSpPr txBox="1"/>
          <p:nvPr/>
        </p:nvSpPr>
        <p:spPr>
          <a:xfrm>
            <a:off x="1323398" y="1059739"/>
            <a:ext cx="5418061"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High Availability (HA)</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4" name="TextBox 3"/>
          <p:cNvSpPr txBox="1"/>
          <p:nvPr/>
        </p:nvSpPr>
        <p:spPr>
          <a:xfrm>
            <a:off x="753036" y="2241173"/>
            <a:ext cx="5199529" cy="1631216"/>
          </a:xfrm>
          <a:prstGeom prst="rect">
            <a:avLst/>
          </a:prstGeom>
          <a:noFill/>
        </p:spPr>
        <p:txBody>
          <a:bodyPr wrap="square" rtlCol="0">
            <a:spAutoFit/>
          </a:bodyPr>
          <a:lstStyle/>
          <a:p>
            <a:pPr marL="342900" indent="-342900">
              <a:buFont typeface="Wingdings" pitchFamily="2" charset="2"/>
              <a:buChar char="q"/>
            </a:pPr>
            <a:r>
              <a:rPr lang="en-US" sz="2000" dirty="0">
                <a:solidFill>
                  <a:schemeClr val="bg1"/>
                </a:solidFill>
              </a:rPr>
              <a:t>High Availability (HA) in </a:t>
            </a:r>
            <a:r>
              <a:rPr lang="en-US" sz="2000" dirty="0" err="1">
                <a:solidFill>
                  <a:schemeClr val="bg1"/>
                </a:solidFill>
              </a:rPr>
              <a:t>FortiGate</a:t>
            </a:r>
            <a:r>
              <a:rPr lang="en-US" sz="2000" dirty="0">
                <a:solidFill>
                  <a:schemeClr val="bg1"/>
                </a:solidFill>
              </a:rPr>
              <a:t> firewalls provides redundancy by using multiple devices. If one fails, another takes over to ensure continuous service without downtime.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18" y="3815721"/>
            <a:ext cx="10058400" cy="2030598"/>
          </a:xfrm>
          <a:prstGeom prst="rect">
            <a:avLst/>
          </a:prstGeom>
        </p:spPr>
      </p:pic>
    </p:spTree>
    <p:extLst>
      <p:ext uri="{BB962C8B-B14F-4D97-AF65-F5344CB8AC3E}">
        <p14:creationId xmlns:p14="http://schemas.microsoft.com/office/powerpoint/2010/main" val="114640906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85F1A366-2A11-89C0-CE78-25B6016FD0A1}"/>
              </a:ext>
            </a:extLst>
          </p:cNvPr>
          <p:cNvSpPr txBox="1"/>
          <p:nvPr/>
        </p:nvSpPr>
        <p:spPr>
          <a:xfrm>
            <a:off x="274526" y="413407"/>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12" name="TextBox 11">
            <a:extLst>
              <a:ext uri="{FF2B5EF4-FFF2-40B4-BE49-F238E27FC236}">
                <a16:creationId xmlns:a16="http://schemas.microsoft.com/office/drawing/2014/main" xmlns="" id="{85F1A366-2A11-89C0-CE78-25B6016FD0A1}"/>
              </a:ext>
            </a:extLst>
          </p:cNvPr>
          <p:cNvSpPr txBox="1"/>
          <p:nvPr/>
        </p:nvSpPr>
        <p:spPr>
          <a:xfrm>
            <a:off x="1323398" y="1059739"/>
            <a:ext cx="5418061"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Interface ( WAN PORT)</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997" y="2315926"/>
            <a:ext cx="9335309" cy="2423370"/>
          </a:xfrm>
          <a:prstGeom prst="rect">
            <a:avLst/>
          </a:prstGeom>
        </p:spPr>
      </p:pic>
    </p:spTree>
    <p:extLst>
      <p:ext uri="{BB962C8B-B14F-4D97-AF65-F5344CB8AC3E}">
        <p14:creationId xmlns:p14="http://schemas.microsoft.com/office/powerpoint/2010/main" val="1072284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5F1A366-2A11-89C0-CE78-25B6016FD0A1}"/>
              </a:ext>
            </a:extLst>
          </p:cNvPr>
          <p:cNvSpPr txBox="1"/>
          <p:nvPr/>
        </p:nvSpPr>
        <p:spPr>
          <a:xfrm>
            <a:off x="274526" y="413407"/>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3" name="TextBox 2">
            <a:extLst>
              <a:ext uri="{FF2B5EF4-FFF2-40B4-BE49-F238E27FC236}">
                <a16:creationId xmlns:a16="http://schemas.microsoft.com/office/drawing/2014/main" xmlns="" id="{85F1A366-2A11-89C0-CE78-25B6016FD0A1}"/>
              </a:ext>
            </a:extLst>
          </p:cNvPr>
          <p:cNvSpPr txBox="1"/>
          <p:nvPr/>
        </p:nvSpPr>
        <p:spPr>
          <a:xfrm>
            <a:off x="1323398" y="1059739"/>
            <a:ext cx="5418061"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Interface ( LAN PORT)</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500" y="2286000"/>
            <a:ext cx="8030006" cy="4100285"/>
          </a:xfrm>
          <a:prstGeom prst="rect">
            <a:avLst/>
          </a:prstGeom>
        </p:spPr>
      </p:pic>
    </p:spTree>
    <p:extLst>
      <p:ext uri="{BB962C8B-B14F-4D97-AF65-F5344CB8AC3E}">
        <p14:creationId xmlns:p14="http://schemas.microsoft.com/office/powerpoint/2010/main" val="85012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85F1A366-2A11-89C0-CE78-25B6016FD0A1}"/>
              </a:ext>
            </a:extLst>
          </p:cNvPr>
          <p:cNvSpPr txBox="1"/>
          <p:nvPr/>
        </p:nvSpPr>
        <p:spPr>
          <a:xfrm>
            <a:off x="274526" y="413407"/>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11" name="TextBox 10">
            <a:extLst>
              <a:ext uri="{FF2B5EF4-FFF2-40B4-BE49-F238E27FC236}">
                <a16:creationId xmlns:a16="http://schemas.microsoft.com/office/drawing/2014/main" xmlns="" id="{85F1A366-2A11-89C0-CE78-25B6016FD0A1}"/>
              </a:ext>
            </a:extLst>
          </p:cNvPr>
          <p:cNvSpPr txBox="1"/>
          <p:nvPr/>
        </p:nvSpPr>
        <p:spPr>
          <a:xfrm>
            <a:off x="1323397" y="1088536"/>
            <a:ext cx="5794577"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Security profile (IPS)</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6" name="TextBox 5"/>
          <p:cNvSpPr txBox="1"/>
          <p:nvPr/>
        </p:nvSpPr>
        <p:spPr>
          <a:xfrm>
            <a:off x="609600" y="2187390"/>
            <a:ext cx="3989293" cy="2862322"/>
          </a:xfrm>
          <a:prstGeom prst="rect">
            <a:avLst/>
          </a:prstGeom>
          <a:noFill/>
        </p:spPr>
        <p:txBody>
          <a:bodyPr wrap="square" rtlCol="0">
            <a:spAutoFit/>
          </a:bodyPr>
          <a:lstStyle/>
          <a:p>
            <a:pPr marL="342900" indent="-342900">
              <a:buFont typeface="Wingdings" pitchFamily="2" charset="2"/>
              <a:buChar char="q"/>
            </a:pPr>
            <a:r>
              <a:rPr lang="en-US" sz="2000" dirty="0">
                <a:solidFill>
                  <a:schemeClr val="bg1"/>
                </a:solidFill>
              </a:rPr>
              <a:t>The </a:t>
            </a:r>
            <a:r>
              <a:rPr lang="en-US" sz="2000" dirty="0" smtClean="0">
                <a:solidFill>
                  <a:schemeClr val="bg1"/>
                </a:solidFill>
              </a:rPr>
              <a:t>IPS </a:t>
            </a:r>
            <a:r>
              <a:rPr lang="en-US" sz="2000" dirty="0">
                <a:solidFill>
                  <a:schemeClr val="bg1"/>
                </a:solidFill>
              </a:rPr>
              <a:t>(Intrusion Prevention System</a:t>
            </a:r>
            <a:r>
              <a:rPr lang="en-US" sz="2000" dirty="0" smtClean="0">
                <a:solidFill>
                  <a:schemeClr val="bg1"/>
                </a:solidFill>
              </a:rPr>
              <a:t>)  </a:t>
            </a:r>
            <a:r>
              <a:rPr lang="en-US" sz="2000" dirty="0">
                <a:solidFill>
                  <a:schemeClr val="bg1"/>
                </a:solidFill>
              </a:rPr>
              <a:t>in </a:t>
            </a:r>
            <a:r>
              <a:rPr lang="en-US" sz="2000" dirty="0" err="1">
                <a:solidFill>
                  <a:schemeClr val="bg1"/>
                </a:solidFill>
              </a:rPr>
              <a:t>FortiGate</a:t>
            </a:r>
            <a:r>
              <a:rPr lang="en-US" sz="2000" dirty="0">
                <a:solidFill>
                  <a:schemeClr val="bg1"/>
                </a:solidFill>
              </a:rPr>
              <a:t> inspects network traffic for malicious activity and potential threats, such as intrusion attempts or vulnerability exploits. It automatically blocks or alerts on detected threats to protect the network in real time</a:t>
            </a:r>
            <a:r>
              <a:rPr lang="en-US" dirty="0">
                <a:solidFill>
                  <a:schemeClr val="bg1"/>
                </a:solidFill>
              </a:rPr>
              <a: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315" y="2259106"/>
            <a:ext cx="6838014" cy="4017274"/>
          </a:xfrm>
          <a:prstGeom prst="rect">
            <a:avLst/>
          </a:prstGeom>
        </p:spPr>
      </p:pic>
    </p:spTree>
    <p:extLst>
      <p:ext uri="{BB962C8B-B14F-4D97-AF65-F5344CB8AC3E}">
        <p14:creationId xmlns:p14="http://schemas.microsoft.com/office/powerpoint/2010/main" val="2404829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85F1A366-2A11-89C0-CE78-25B6016FD0A1}"/>
              </a:ext>
            </a:extLst>
          </p:cNvPr>
          <p:cNvSpPr txBox="1"/>
          <p:nvPr/>
        </p:nvSpPr>
        <p:spPr>
          <a:xfrm>
            <a:off x="274525" y="413406"/>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11" name="TextBox 10">
            <a:extLst>
              <a:ext uri="{FF2B5EF4-FFF2-40B4-BE49-F238E27FC236}">
                <a16:creationId xmlns:a16="http://schemas.microsoft.com/office/drawing/2014/main" xmlns="" id="{85F1A366-2A11-89C0-CE78-25B6016FD0A1}"/>
              </a:ext>
            </a:extLst>
          </p:cNvPr>
          <p:cNvSpPr txBox="1"/>
          <p:nvPr/>
        </p:nvSpPr>
        <p:spPr>
          <a:xfrm>
            <a:off x="1323397" y="1088536"/>
            <a:ext cx="6897238"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Security profile (antivirus)</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9559" y="2393429"/>
            <a:ext cx="6702151" cy="3352682"/>
          </a:xfrm>
          <a:prstGeom prst="rect">
            <a:avLst/>
          </a:prstGeom>
        </p:spPr>
      </p:pic>
      <p:sp>
        <p:nvSpPr>
          <p:cNvPr id="7" name="TextBox 6"/>
          <p:cNvSpPr txBox="1"/>
          <p:nvPr/>
        </p:nvSpPr>
        <p:spPr>
          <a:xfrm>
            <a:off x="923365" y="2510118"/>
            <a:ext cx="2913529" cy="2862322"/>
          </a:xfrm>
          <a:prstGeom prst="rect">
            <a:avLst/>
          </a:prstGeom>
          <a:noFill/>
        </p:spPr>
        <p:txBody>
          <a:bodyPr wrap="square" rtlCol="0">
            <a:spAutoFit/>
          </a:bodyPr>
          <a:lstStyle/>
          <a:p>
            <a:pPr marL="285750" indent="-285750">
              <a:buFont typeface="Wingdings" pitchFamily="2" charset="2"/>
              <a:buChar char="q"/>
            </a:pPr>
            <a:r>
              <a:rPr lang="en-US" dirty="0">
                <a:solidFill>
                  <a:schemeClr val="bg1"/>
                </a:solidFill>
              </a:rPr>
              <a:t>The </a:t>
            </a:r>
            <a:r>
              <a:rPr lang="en-US" dirty="0" smtClean="0">
                <a:solidFill>
                  <a:schemeClr val="bg1"/>
                </a:solidFill>
              </a:rPr>
              <a:t>antivirus </a:t>
            </a:r>
            <a:r>
              <a:rPr lang="en-US" dirty="0">
                <a:solidFill>
                  <a:schemeClr val="bg1"/>
                </a:solidFill>
              </a:rPr>
              <a:t>feature in </a:t>
            </a:r>
            <a:r>
              <a:rPr lang="en-US" dirty="0" err="1">
                <a:solidFill>
                  <a:schemeClr val="bg1"/>
                </a:solidFill>
              </a:rPr>
              <a:t>FortiGate</a:t>
            </a:r>
            <a:r>
              <a:rPr lang="en-US" dirty="0">
                <a:solidFill>
                  <a:schemeClr val="bg1"/>
                </a:solidFill>
              </a:rPr>
              <a:t> scans network traffic and files for viruses, malware, and other malicious content. It prevents infections by detecting and blocking harmful files before they can reach devices on the network.</a:t>
            </a:r>
          </a:p>
        </p:txBody>
      </p:sp>
    </p:spTree>
    <p:extLst>
      <p:ext uri="{BB962C8B-B14F-4D97-AF65-F5344CB8AC3E}">
        <p14:creationId xmlns:p14="http://schemas.microsoft.com/office/powerpoint/2010/main" val="1478767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85F1A366-2A11-89C0-CE78-25B6016FD0A1}"/>
              </a:ext>
            </a:extLst>
          </p:cNvPr>
          <p:cNvSpPr txBox="1"/>
          <p:nvPr/>
        </p:nvSpPr>
        <p:spPr>
          <a:xfrm>
            <a:off x="274525" y="413406"/>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12" name="TextBox 11">
            <a:extLst>
              <a:ext uri="{FF2B5EF4-FFF2-40B4-BE49-F238E27FC236}">
                <a16:creationId xmlns:a16="http://schemas.microsoft.com/office/drawing/2014/main" xmlns="" id="{85F1A366-2A11-89C0-CE78-25B6016FD0A1}"/>
              </a:ext>
            </a:extLst>
          </p:cNvPr>
          <p:cNvSpPr txBox="1"/>
          <p:nvPr/>
        </p:nvSpPr>
        <p:spPr>
          <a:xfrm>
            <a:off x="1323397" y="1088536"/>
            <a:ext cx="6897238"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Security profile (web filter)</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8" name="TextBox 7"/>
          <p:cNvSpPr txBox="1"/>
          <p:nvPr/>
        </p:nvSpPr>
        <p:spPr>
          <a:xfrm>
            <a:off x="955844" y="2252792"/>
            <a:ext cx="3816172" cy="2308324"/>
          </a:xfrm>
          <a:prstGeom prst="rect">
            <a:avLst/>
          </a:prstGeom>
          <a:noFill/>
        </p:spPr>
        <p:txBody>
          <a:bodyPr wrap="square" rtlCol="0">
            <a:spAutoFit/>
          </a:bodyPr>
          <a:lstStyle/>
          <a:p>
            <a:pPr marL="285750" indent="-285750">
              <a:buFont typeface="Wingdings" pitchFamily="2" charset="2"/>
              <a:buChar char="q"/>
            </a:pPr>
            <a:r>
              <a:rPr lang="en-US" dirty="0">
                <a:solidFill>
                  <a:schemeClr val="bg1"/>
                </a:solidFill>
              </a:rPr>
              <a:t>The </a:t>
            </a:r>
            <a:r>
              <a:rPr lang="en-US" dirty="0" smtClean="0">
                <a:solidFill>
                  <a:schemeClr val="bg1"/>
                </a:solidFill>
              </a:rPr>
              <a:t>web filtering feature </a:t>
            </a:r>
            <a:r>
              <a:rPr lang="en-US" dirty="0">
                <a:solidFill>
                  <a:schemeClr val="bg1"/>
                </a:solidFill>
              </a:rPr>
              <a:t>in </a:t>
            </a:r>
            <a:r>
              <a:rPr lang="en-US" dirty="0" err="1">
                <a:solidFill>
                  <a:schemeClr val="bg1"/>
                </a:solidFill>
              </a:rPr>
              <a:t>FortiGate</a:t>
            </a:r>
            <a:r>
              <a:rPr lang="en-US" dirty="0">
                <a:solidFill>
                  <a:schemeClr val="bg1"/>
                </a:solidFill>
              </a:rPr>
              <a:t> controls access to websites by categorizing and blocking harmful or inappropriate content. It helps enforce security policies and protect users from malicious sites, phishing, and other online threats.</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953" y="2252791"/>
            <a:ext cx="5163671" cy="3966685"/>
          </a:xfrm>
          <a:prstGeom prst="rect">
            <a:avLst/>
          </a:prstGeom>
        </p:spPr>
      </p:pic>
    </p:spTree>
    <p:extLst>
      <p:ext uri="{BB962C8B-B14F-4D97-AF65-F5344CB8AC3E}">
        <p14:creationId xmlns:p14="http://schemas.microsoft.com/office/powerpoint/2010/main" val="85076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53;p45"/>
          <p:cNvSpPr txBox="1">
            <a:spLocks/>
          </p:cNvSpPr>
          <p:nvPr/>
        </p:nvSpPr>
        <p:spPr>
          <a:xfrm>
            <a:off x="9210016" y="2216519"/>
            <a:ext cx="1550100" cy="130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3600" dirty="0">
              <a:solidFill>
                <a:srgbClr val="F1C232"/>
              </a:solidFill>
              <a:latin typeface="Times New Roman" panose="02020603050405020304" pitchFamily="18" charset="0"/>
              <a:ea typeface="Calibri" panose="020F0502020204030204" pitchFamily="34" charset="0"/>
              <a:cs typeface="Times New Roman" panose="02020603050405020304" pitchFamily="18" charset="0"/>
              <a:sym typeface="Titillium Web"/>
            </a:endParaRPr>
          </a:p>
          <a:p>
            <a:pPr algn="ctr"/>
            <a:endParaRPr lang="en" sz="1600" dirty="0">
              <a:solidFill>
                <a:srgbClr val="559926"/>
              </a:solidFill>
              <a:latin typeface="Times New Roman" panose="02020603050405020304" pitchFamily="18" charset="0"/>
              <a:cs typeface="Times New Roman" panose="02020603050405020304" pitchFamily="18" charset="0"/>
            </a:endParaRPr>
          </a:p>
        </p:txBody>
      </p:sp>
      <p:sp>
        <p:nvSpPr>
          <p:cNvPr id="7" name="Google Shape;401;p38"/>
          <p:cNvSpPr/>
          <p:nvPr/>
        </p:nvSpPr>
        <p:spPr>
          <a:xfrm>
            <a:off x="0" y="3522935"/>
            <a:ext cx="12192000" cy="1346014"/>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rtl="0">
              <a:spcBef>
                <a:spcPts val="0"/>
              </a:spcBef>
              <a:spcAft>
                <a:spcPts val="0"/>
              </a:spcAft>
              <a:buNone/>
            </a:pPr>
            <a:endParaRPr sz="2000"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8" name="Google Shape;402;p38"/>
          <p:cNvSpPr/>
          <p:nvPr/>
        </p:nvSpPr>
        <p:spPr>
          <a:xfrm>
            <a:off x="18477" y="3523307"/>
            <a:ext cx="12173523" cy="1346014"/>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6" name="Rectangle 35"/>
          <p:cNvSpPr/>
          <p:nvPr/>
        </p:nvSpPr>
        <p:spPr>
          <a:xfrm>
            <a:off x="108445" y="3046253"/>
            <a:ext cx="1540806" cy="954107"/>
          </a:xfrm>
          <a:prstGeom prst="rect">
            <a:avLst/>
          </a:prstGeom>
          <a:noFill/>
        </p:spPr>
        <p:txBody>
          <a:bodyPr wrap="none" lIns="91440" tIns="45720" rIns="91440" bIns="45720">
            <a:spAutoFit/>
          </a:bodyPr>
          <a:lstStyle/>
          <a:p>
            <a:pPr algn="ctr"/>
            <a:r>
              <a:rPr lang="en-US" sz="28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Project </a:t>
            </a:r>
            <a:endParaRPr lang="en-US" sz="2800" b="1" dirty="0" smtClean="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a:p>
            <a:pPr algn="ctr"/>
            <a:r>
              <a:rPr lang="en-US" sz="2800" b="1" dirty="0" smtClean="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Diagram</a:t>
            </a:r>
            <a:endParaRPr lang="en-US" sz="28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40" name="Rectangle 39"/>
          <p:cNvSpPr/>
          <p:nvPr/>
        </p:nvSpPr>
        <p:spPr>
          <a:xfrm>
            <a:off x="4643423" y="1988260"/>
            <a:ext cx="1452577" cy="523220"/>
          </a:xfrm>
          <a:prstGeom prst="rect">
            <a:avLst/>
          </a:prstGeom>
          <a:noFill/>
        </p:spPr>
        <p:txBody>
          <a:bodyPr wrap="none" lIns="91440" tIns="45720" rIns="91440" bIns="45720">
            <a:spAutoFit/>
          </a:bodyPr>
          <a:lstStyle/>
          <a:p>
            <a:pPr algn="ctr"/>
            <a:r>
              <a:rPr lang="en-US" sz="28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Firewall</a:t>
            </a:r>
          </a:p>
        </p:txBody>
      </p:sp>
      <p:sp>
        <p:nvSpPr>
          <p:cNvPr id="42" name="Rectangle 41"/>
          <p:cNvSpPr/>
          <p:nvPr/>
        </p:nvSpPr>
        <p:spPr>
          <a:xfrm>
            <a:off x="2707428" y="5809914"/>
            <a:ext cx="3066865" cy="523220"/>
          </a:xfrm>
          <a:prstGeom prst="rect">
            <a:avLst/>
          </a:prstGeom>
          <a:noFill/>
        </p:spPr>
        <p:txBody>
          <a:bodyPr wrap="none" lIns="91440" tIns="45720" rIns="91440" bIns="45720">
            <a:spAutoFit/>
          </a:bodyPr>
          <a:lstStyle/>
          <a:p>
            <a:pPr algn="ctr"/>
            <a:r>
              <a:rPr lang="en-US" sz="28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Distribution Layer</a:t>
            </a:r>
          </a:p>
        </p:txBody>
      </p:sp>
      <p:sp>
        <p:nvSpPr>
          <p:cNvPr id="43" name="Rectangle 42"/>
          <p:cNvSpPr/>
          <p:nvPr/>
        </p:nvSpPr>
        <p:spPr>
          <a:xfrm>
            <a:off x="1606740" y="2015041"/>
            <a:ext cx="2204451" cy="523220"/>
          </a:xfrm>
          <a:prstGeom prst="rect">
            <a:avLst/>
          </a:prstGeom>
          <a:noFill/>
        </p:spPr>
        <p:txBody>
          <a:bodyPr wrap="none" lIns="91440" tIns="45720" rIns="91440" bIns="45720">
            <a:spAutoFit/>
          </a:bodyPr>
          <a:lstStyle/>
          <a:p>
            <a:pPr algn="ctr"/>
            <a:r>
              <a:rPr lang="en-US" sz="28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Access Layer</a:t>
            </a:r>
          </a:p>
        </p:txBody>
      </p:sp>
      <p:sp>
        <p:nvSpPr>
          <p:cNvPr id="44" name="Rectangle 43"/>
          <p:cNvSpPr/>
          <p:nvPr/>
        </p:nvSpPr>
        <p:spPr>
          <a:xfrm>
            <a:off x="10900452" y="1988260"/>
            <a:ext cx="948401" cy="523220"/>
          </a:xfrm>
          <a:prstGeom prst="rect">
            <a:avLst/>
          </a:prstGeom>
          <a:noFill/>
        </p:spPr>
        <p:txBody>
          <a:bodyPr wrap="none" lIns="91440" tIns="45720" rIns="91440" bIns="45720">
            <a:spAutoFit/>
          </a:bodyPr>
          <a:lstStyle/>
          <a:p>
            <a:pPr algn="ctr"/>
            <a:r>
              <a:rPr lang="en-US" sz="28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Tests</a:t>
            </a:r>
          </a:p>
        </p:txBody>
      </p:sp>
      <p:grpSp>
        <p:nvGrpSpPr>
          <p:cNvPr id="48" name="Google Shape;403;p38"/>
          <p:cNvGrpSpPr/>
          <p:nvPr/>
        </p:nvGrpSpPr>
        <p:grpSpPr>
          <a:xfrm>
            <a:off x="644426" y="4148071"/>
            <a:ext cx="334744" cy="334744"/>
            <a:chOff x="1855667" y="1772729"/>
            <a:chExt cx="334744" cy="334744"/>
          </a:xfrm>
        </p:grpSpPr>
        <p:sp>
          <p:nvSpPr>
            <p:cNvPr id="49" name="Google Shape;404;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latin typeface="Times New Roman" panose="02020603050405020304" pitchFamily="18" charset="0"/>
                <a:ea typeface="Titillium Web"/>
                <a:cs typeface="Times New Roman" panose="02020603050405020304" pitchFamily="18" charset="0"/>
                <a:sym typeface="Titillium Web"/>
              </a:endParaRPr>
            </a:p>
          </p:txBody>
        </p:sp>
        <p:sp>
          <p:nvSpPr>
            <p:cNvPr id="50" name="Google Shape;405;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dirty="0">
                  <a:solidFill>
                    <a:schemeClr val="dk2"/>
                  </a:solidFill>
                  <a:latin typeface="Times New Roman" panose="02020603050405020304" pitchFamily="18" charset="0"/>
                  <a:ea typeface="Titillium Web"/>
                  <a:cs typeface="Times New Roman" panose="02020603050405020304" pitchFamily="18" charset="0"/>
                  <a:sym typeface="Titillium Web"/>
                </a:rPr>
                <a:t>1</a:t>
              </a:r>
              <a:endParaRPr sz="700" dirty="0">
                <a:solidFill>
                  <a:schemeClr val="dk2"/>
                </a:solidFill>
                <a:latin typeface="Times New Roman" panose="02020603050405020304" pitchFamily="18" charset="0"/>
                <a:ea typeface="Titillium Web"/>
                <a:cs typeface="Times New Roman" panose="02020603050405020304" pitchFamily="18" charset="0"/>
                <a:sym typeface="Titillium Web"/>
              </a:endParaRPr>
            </a:p>
          </p:txBody>
        </p:sp>
      </p:grpSp>
      <p:pic>
        <p:nvPicPr>
          <p:cNvPr id="51" name="Picture 50">
            <a:extLst>
              <a:ext uri="{FF2B5EF4-FFF2-40B4-BE49-F238E27FC236}">
                <a16:creationId xmlns:a16="http://schemas.microsoft.com/office/drawing/2014/main" xmlns="" id="{6201418D-4992-1198-D9EE-EC5C3421C95F}"/>
              </a:ext>
            </a:extLst>
          </p:cNvPr>
          <p:cNvPicPr>
            <a:picLocks noChangeAspect="1"/>
          </p:cNvPicPr>
          <p:nvPr/>
        </p:nvPicPr>
        <p:blipFill>
          <a:blip r:embed="rId2"/>
          <a:stretch>
            <a:fillRect/>
          </a:stretch>
        </p:blipFill>
        <p:spPr>
          <a:xfrm>
            <a:off x="2541312" y="2680909"/>
            <a:ext cx="335309" cy="414564"/>
          </a:xfrm>
          <a:prstGeom prst="rect">
            <a:avLst/>
          </a:prstGeom>
        </p:spPr>
      </p:pic>
      <p:grpSp>
        <p:nvGrpSpPr>
          <p:cNvPr id="53" name="Google Shape;418;p38"/>
          <p:cNvGrpSpPr/>
          <p:nvPr/>
        </p:nvGrpSpPr>
        <p:grpSpPr>
          <a:xfrm>
            <a:off x="4018050" y="5242529"/>
            <a:ext cx="334744" cy="334744"/>
            <a:chOff x="2961533" y="3588478"/>
            <a:chExt cx="334744" cy="334744"/>
          </a:xfrm>
        </p:grpSpPr>
        <p:sp>
          <p:nvSpPr>
            <p:cNvPr id="54" name="Google Shape;419;p38"/>
            <p:cNvSpPr/>
            <p:nvPr/>
          </p:nvSpPr>
          <p:spPr>
            <a:xfrm rot="18900000">
              <a:off x="2961533" y="358847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Times New Roman" panose="02020603050405020304" pitchFamily="18" charset="0"/>
                <a:ea typeface="Titillium Web"/>
                <a:cs typeface="Times New Roman" panose="02020603050405020304" pitchFamily="18" charset="0"/>
                <a:sym typeface="Titillium Web"/>
              </a:endParaRPr>
            </a:p>
          </p:txBody>
        </p:sp>
        <p:sp>
          <p:nvSpPr>
            <p:cNvPr id="55" name="Google Shape;420;p38"/>
            <p:cNvSpPr/>
            <p:nvPr/>
          </p:nvSpPr>
          <p:spPr>
            <a:xfrm flipH="1">
              <a:off x="3061855" y="369535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dirty="0">
                  <a:solidFill>
                    <a:schemeClr val="dk2"/>
                  </a:solidFill>
                  <a:latin typeface="Times New Roman" panose="02020603050405020304" pitchFamily="18" charset="0"/>
                  <a:ea typeface="Titillium Web"/>
                  <a:cs typeface="Times New Roman" panose="02020603050405020304" pitchFamily="18" charset="0"/>
                  <a:sym typeface="Titillium Web"/>
                </a:rPr>
                <a:t>3</a:t>
              </a:r>
              <a:endParaRPr sz="700" dirty="0">
                <a:solidFill>
                  <a:schemeClr val="dk2"/>
                </a:solidFill>
                <a:latin typeface="Times New Roman" panose="02020603050405020304" pitchFamily="18" charset="0"/>
                <a:ea typeface="Titillium Web"/>
                <a:cs typeface="Times New Roman" panose="02020603050405020304" pitchFamily="18" charset="0"/>
                <a:sym typeface="Titillium Web"/>
              </a:endParaRPr>
            </a:p>
          </p:txBody>
        </p:sp>
      </p:grpSp>
      <p:pic>
        <p:nvPicPr>
          <p:cNvPr id="56" name="Picture 55">
            <a:extLst>
              <a:ext uri="{FF2B5EF4-FFF2-40B4-BE49-F238E27FC236}">
                <a16:creationId xmlns:a16="http://schemas.microsoft.com/office/drawing/2014/main" xmlns="" id="{BA9E015D-6BE3-144A-5DDE-35C2E7956838}"/>
              </a:ext>
            </a:extLst>
          </p:cNvPr>
          <p:cNvPicPr>
            <a:picLocks noChangeAspect="1"/>
          </p:cNvPicPr>
          <p:nvPr/>
        </p:nvPicPr>
        <p:blipFill>
          <a:blip r:embed="rId3"/>
          <a:stretch>
            <a:fillRect/>
          </a:stretch>
        </p:blipFill>
        <p:spPr>
          <a:xfrm>
            <a:off x="5215091" y="2697353"/>
            <a:ext cx="341406" cy="408467"/>
          </a:xfrm>
          <a:prstGeom prst="rect">
            <a:avLst/>
          </a:prstGeom>
        </p:spPr>
      </p:pic>
      <p:grpSp>
        <p:nvGrpSpPr>
          <p:cNvPr id="57" name="Google Shape;415;p38"/>
          <p:cNvGrpSpPr/>
          <p:nvPr/>
        </p:nvGrpSpPr>
        <p:grpSpPr>
          <a:xfrm>
            <a:off x="6723035" y="5296411"/>
            <a:ext cx="334744" cy="334744"/>
            <a:chOff x="4922067" y="3645628"/>
            <a:chExt cx="334744" cy="334744"/>
          </a:xfrm>
        </p:grpSpPr>
        <p:sp>
          <p:nvSpPr>
            <p:cNvPr id="58" name="Google Shape;416;p38"/>
            <p:cNvSpPr/>
            <p:nvPr/>
          </p:nvSpPr>
          <p:spPr>
            <a:xfrm rot="189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latin typeface="Times New Roman" panose="02020603050405020304" pitchFamily="18" charset="0"/>
                <a:ea typeface="Titillium Web"/>
                <a:cs typeface="Times New Roman" panose="02020603050405020304" pitchFamily="18" charset="0"/>
                <a:sym typeface="Titillium Web"/>
              </a:endParaRPr>
            </a:p>
          </p:txBody>
        </p:sp>
        <p:sp>
          <p:nvSpPr>
            <p:cNvPr id="59" name="Google Shape;417;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dirty="0">
                  <a:solidFill>
                    <a:schemeClr val="dk2"/>
                  </a:solidFill>
                  <a:latin typeface="Times New Roman" panose="02020603050405020304" pitchFamily="18" charset="0"/>
                  <a:ea typeface="Titillium Web"/>
                  <a:cs typeface="Times New Roman" panose="02020603050405020304" pitchFamily="18" charset="0"/>
                  <a:sym typeface="Titillium Web"/>
                </a:rPr>
                <a:t>5</a:t>
              </a:r>
              <a:endParaRPr sz="700" dirty="0">
                <a:solidFill>
                  <a:schemeClr val="dk2"/>
                </a:solidFill>
                <a:latin typeface="Times New Roman" panose="02020603050405020304" pitchFamily="18" charset="0"/>
                <a:ea typeface="Titillium Web"/>
                <a:cs typeface="Times New Roman" panose="02020603050405020304" pitchFamily="18" charset="0"/>
                <a:sym typeface="Titillium Web"/>
              </a:endParaRPr>
            </a:p>
          </p:txBody>
        </p:sp>
      </p:grpSp>
      <p:pic>
        <p:nvPicPr>
          <p:cNvPr id="60" name="Picture 59">
            <a:extLst>
              <a:ext uri="{FF2B5EF4-FFF2-40B4-BE49-F238E27FC236}">
                <a16:creationId xmlns:a16="http://schemas.microsoft.com/office/drawing/2014/main" xmlns="" id="{BCE4D236-810D-0957-6BB5-906AEA1E540F}"/>
              </a:ext>
            </a:extLst>
          </p:cNvPr>
          <p:cNvPicPr>
            <a:picLocks noChangeAspect="1"/>
          </p:cNvPicPr>
          <p:nvPr/>
        </p:nvPicPr>
        <p:blipFill>
          <a:blip r:embed="rId4"/>
          <a:stretch>
            <a:fillRect/>
          </a:stretch>
        </p:blipFill>
        <p:spPr>
          <a:xfrm>
            <a:off x="7950329" y="2680909"/>
            <a:ext cx="341406" cy="414564"/>
          </a:xfrm>
          <a:prstGeom prst="rect">
            <a:avLst/>
          </a:prstGeom>
        </p:spPr>
      </p:pic>
      <p:sp>
        <p:nvSpPr>
          <p:cNvPr id="62" name="Google Shape;407;p38"/>
          <p:cNvSpPr/>
          <p:nvPr/>
        </p:nvSpPr>
        <p:spPr>
          <a:xfrm rot="8119249">
            <a:off x="11274329" y="2766678"/>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latin typeface="Times New Roman" panose="02020603050405020304" pitchFamily="18" charset="0"/>
              <a:ea typeface="Titillium Web"/>
              <a:cs typeface="Times New Roman" panose="02020603050405020304" pitchFamily="18" charset="0"/>
              <a:sym typeface="Titillium Web"/>
            </a:endParaRPr>
          </a:p>
        </p:txBody>
      </p:sp>
      <p:sp>
        <p:nvSpPr>
          <p:cNvPr id="63" name="Google Shape;408;p38"/>
          <p:cNvSpPr/>
          <p:nvPr/>
        </p:nvSpPr>
        <p:spPr>
          <a:xfrm>
            <a:off x="11374652" y="286816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dirty="0">
                <a:solidFill>
                  <a:schemeClr val="dk2"/>
                </a:solidFill>
                <a:latin typeface="Times New Roman" panose="02020603050405020304" pitchFamily="18" charset="0"/>
                <a:ea typeface="Titillium Web"/>
                <a:cs typeface="Times New Roman" panose="02020603050405020304" pitchFamily="18" charset="0"/>
                <a:sym typeface="Titillium Web"/>
              </a:rPr>
              <a:t>8</a:t>
            </a:r>
            <a:endParaRPr sz="700" dirty="0">
              <a:solidFill>
                <a:schemeClr val="dk2"/>
              </a:solidFill>
              <a:latin typeface="Times New Roman" panose="02020603050405020304" pitchFamily="18" charset="0"/>
              <a:ea typeface="Titillium Web"/>
              <a:cs typeface="Times New Roman" panose="02020603050405020304" pitchFamily="18" charset="0"/>
              <a:sym typeface="Titillium Web"/>
            </a:endParaRPr>
          </a:p>
        </p:txBody>
      </p:sp>
      <p:sp>
        <p:nvSpPr>
          <p:cNvPr id="65" name="Google Shape;419;p38"/>
          <p:cNvSpPr/>
          <p:nvPr/>
        </p:nvSpPr>
        <p:spPr>
          <a:xfrm rot="18900000">
            <a:off x="9350318" y="5296411"/>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Times New Roman" panose="02020603050405020304" pitchFamily="18" charset="0"/>
              <a:ea typeface="Titillium Web"/>
              <a:cs typeface="Times New Roman" panose="02020603050405020304" pitchFamily="18" charset="0"/>
              <a:sym typeface="Titillium Web"/>
            </a:endParaRPr>
          </a:p>
        </p:txBody>
      </p:sp>
      <p:sp>
        <p:nvSpPr>
          <p:cNvPr id="66" name="Google Shape;420;p38"/>
          <p:cNvSpPr/>
          <p:nvPr/>
        </p:nvSpPr>
        <p:spPr>
          <a:xfrm flipH="1">
            <a:off x="9450640" y="5403285"/>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700" dirty="0">
                <a:solidFill>
                  <a:schemeClr val="dk2"/>
                </a:solidFill>
                <a:latin typeface="Times New Roman" panose="02020603050405020304" pitchFamily="18" charset="0"/>
                <a:ea typeface="Titillium Web"/>
                <a:cs typeface="Times New Roman" panose="02020603050405020304" pitchFamily="18" charset="0"/>
                <a:sym typeface="Titillium Web"/>
              </a:rPr>
              <a:t>7</a:t>
            </a:r>
            <a:endParaRPr sz="700" dirty="0">
              <a:solidFill>
                <a:schemeClr val="dk2"/>
              </a:solidFill>
              <a:latin typeface="Times New Roman" panose="02020603050405020304" pitchFamily="18" charset="0"/>
              <a:ea typeface="Titillium Web"/>
              <a:cs typeface="Times New Roman" panose="02020603050405020304" pitchFamily="18" charset="0"/>
              <a:sym typeface="Titillium Web"/>
            </a:endParaRPr>
          </a:p>
        </p:txBody>
      </p:sp>
      <p:sp>
        <p:nvSpPr>
          <p:cNvPr id="5" name="TextBox 4">
            <a:extLst>
              <a:ext uri="{FF2B5EF4-FFF2-40B4-BE49-F238E27FC236}">
                <a16:creationId xmlns:a16="http://schemas.microsoft.com/office/drawing/2014/main" xmlns="" id="{2B60E434-6285-A921-82AF-B666C42DE31D}"/>
              </a:ext>
            </a:extLst>
          </p:cNvPr>
          <p:cNvSpPr txBox="1"/>
          <p:nvPr/>
        </p:nvSpPr>
        <p:spPr>
          <a:xfrm>
            <a:off x="2338570" y="586737"/>
            <a:ext cx="6871446" cy="830997"/>
          </a:xfrm>
          <a:prstGeom prst="rect">
            <a:avLst/>
          </a:prstGeom>
          <a:noFill/>
        </p:spPr>
        <p:txBody>
          <a:bodyPr wrap="square">
            <a:spAutoFit/>
          </a:bodyPr>
          <a:lstStyle/>
          <a:p>
            <a:pPr algn="ctr"/>
            <a:r>
              <a:rPr kumimoji="0" lang="en-US" sz="48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ea typeface="+mj-ea"/>
                <a:cs typeface="Times New Roman" panose="02020603050405020304" pitchFamily="18" charset="0"/>
              </a:rPr>
              <a:t>Content</a:t>
            </a:r>
            <a:endParaRPr lang="ar-EG" sz="4800" b="1" dirty="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30" name="Rectangle 29"/>
          <p:cNvSpPr/>
          <p:nvPr/>
        </p:nvSpPr>
        <p:spPr>
          <a:xfrm>
            <a:off x="6105238" y="5793148"/>
            <a:ext cx="1603581" cy="523220"/>
          </a:xfrm>
          <a:prstGeom prst="rect">
            <a:avLst/>
          </a:prstGeom>
          <a:noFill/>
        </p:spPr>
        <p:txBody>
          <a:bodyPr wrap="none" lIns="91440" tIns="45720" rIns="91440" bIns="45720">
            <a:spAutoFit/>
          </a:bodyPr>
          <a:lstStyle/>
          <a:p>
            <a:pPr algn="ctr"/>
            <a:r>
              <a:rPr lang="en-US" sz="2800" b="1" dirty="0" smtClean="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SD-WAN</a:t>
            </a:r>
            <a:endParaRPr lang="en-US" sz="28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31" name="Rectangle 30"/>
          <p:cNvSpPr/>
          <p:nvPr/>
        </p:nvSpPr>
        <p:spPr>
          <a:xfrm>
            <a:off x="7708819" y="2015041"/>
            <a:ext cx="923651" cy="523220"/>
          </a:xfrm>
          <a:prstGeom prst="rect">
            <a:avLst/>
          </a:prstGeom>
          <a:noFill/>
        </p:spPr>
        <p:txBody>
          <a:bodyPr wrap="none" lIns="91440" tIns="45720" rIns="91440" bIns="45720">
            <a:spAutoFit/>
          </a:bodyPr>
          <a:lstStyle/>
          <a:p>
            <a:pPr algn="ctr"/>
            <a:r>
              <a:rPr lang="en-US" sz="2800" b="1" dirty="0" smtClean="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VPN</a:t>
            </a:r>
            <a:endParaRPr lang="en-US" sz="28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33" name="Rectangle 32"/>
          <p:cNvSpPr/>
          <p:nvPr/>
        </p:nvSpPr>
        <p:spPr>
          <a:xfrm>
            <a:off x="8620373" y="5820827"/>
            <a:ext cx="1928734" cy="523220"/>
          </a:xfrm>
          <a:prstGeom prst="rect">
            <a:avLst/>
          </a:prstGeom>
          <a:noFill/>
        </p:spPr>
        <p:txBody>
          <a:bodyPr wrap="none" lIns="91440" tIns="45720" rIns="91440" bIns="45720">
            <a:spAutoFit/>
          </a:bodyPr>
          <a:lstStyle/>
          <a:p>
            <a:pPr algn="ctr"/>
            <a:r>
              <a:rPr lang="en-US" sz="2800" b="1" dirty="0" smtClean="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Sec Branch</a:t>
            </a:r>
            <a:endParaRPr lang="en-US" sz="28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080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40" grpId="0"/>
      <p:bldP spid="42" grpId="0"/>
      <p:bldP spid="43" grpId="0"/>
      <p:bldP spid="44" grpId="0"/>
      <p:bldP spid="62" grpId="0" animBg="1"/>
      <p:bldP spid="63" grpId="0" animBg="1"/>
      <p:bldP spid="65" grpId="0" animBg="1"/>
      <p:bldP spid="66" grpId="0" animBg="1"/>
      <p:bldP spid="30" grpId="0"/>
      <p:bldP spid="31"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85F1A366-2A11-89C0-CE78-25B6016FD0A1}"/>
              </a:ext>
            </a:extLst>
          </p:cNvPr>
          <p:cNvSpPr txBox="1"/>
          <p:nvPr/>
        </p:nvSpPr>
        <p:spPr>
          <a:xfrm>
            <a:off x="274525" y="413406"/>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10" name="TextBox 9">
            <a:extLst>
              <a:ext uri="{FF2B5EF4-FFF2-40B4-BE49-F238E27FC236}">
                <a16:creationId xmlns:a16="http://schemas.microsoft.com/office/drawing/2014/main" xmlns="" id="{85F1A366-2A11-89C0-CE78-25B6016FD0A1}"/>
              </a:ext>
            </a:extLst>
          </p:cNvPr>
          <p:cNvSpPr txBox="1"/>
          <p:nvPr/>
        </p:nvSpPr>
        <p:spPr>
          <a:xfrm>
            <a:off x="1323397" y="1088536"/>
            <a:ext cx="6897238"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Security profile (file filter)</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4" name="TextBox 3"/>
          <p:cNvSpPr txBox="1"/>
          <p:nvPr/>
        </p:nvSpPr>
        <p:spPr>
          <a:xfrm>
            <a:off x="1228166" y="2259106"/>
            <a:ext cx="3155576" cy="2308324"/>
          </a:xfrm>
          <a:prstGeom prst="rect">
            <a:avLst/>
          </a:prstGeom>
          <a:noFill/>
        </p:spPr>
        <p:txBody>
          <a:bodyPr wrap="square" rtlCol="0">
            <a:spAutoFit/>
          </a:bodyPr>
          <a:lstStyle/>
          <a:p>
            <a:pPr marL="285750" indent="-285750">
              <a:buFont typeface="Wingdings" pitchFamily="2" charset="2"/>
              <a:buChar char="q"/>
            </a:pPr>
            <a:r>
              <a:rPr lang="en-US" dirty="0">
                <a:solidFill>
                  <a:schemeClr val="bg1"/>
                </a:solidFill>
              </a:rPr>
              <a:t>The </a:t>
            </a:r>
            <a:r>
              <a:rPr lang="en-US" dirty="0" smtClean="0">
                <a:solidFill>
                  <a:schemeClr val="bg1"/>
                </a:solidFill>
              </a:rPr>
              <a:t>file filter </a:t>
            </a:r>
            <a:r>
              <a:rPr lang="en-US" dirty="0">
                <a:solidFill>
                  <a:schemeClr val="bg1"/>
                </a:solidFill>
              </a:rPr>
              <a:t>feature in </a:t>
            </a:r>
            <a:r>
              <a:rPr lang="en-US" dirty="0" err="1">
                <a:solidFill>
                  <a:schemeClr val="bg1"/>
                </a:solidFill>
              </a:rPr>
              <a:t>FortiGate</a:t>
            </a:r>
            <a:r>
              <a:rPr lang="en-US" dirty="0">
                <a:solidFill>
                  <a:schemeClr val="bg1"/>
                </a:solidFill>
              </a:rPr>
              <a:t> blocks or restricts access to specific file types within network traffic. It helps prevent the transfer of unauthorized or malicious files, enhancing data security and compliance.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045" y="2147243"/>
            <a:ext cx="5979179" cy="4047368"/>
          </a:xfrm>
          <a:prstGeom prst="rect">
            <a:avLst/>
          </a:prstGeom>
        </p:spPr>
      </p:pic>
    </p:spTree>
    <p:extLst>
      <p:ext uri="{BB962C8B-B14F-4D97-AF65-F5344CB8AC3E}">
        <p14:creationId xmlns:p14="http://schemas.microsoft.com/office/powerpoint/2010/main" val="1969383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85F1A366-2A11-89C0-CE78-25B6016FD0A1}"/>
              </a:ext>
            </a:extLst>
          </p:cNvPr>
          <p:cNvSpPr txBox="1"/>
          <p:nvPr/>
        </p:nvSpPr>
        <p:spPr>
          <a:xfrm>
            <a:off x="274525" y="413406"/>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11" name="TextBox 10">
            <a:extLst>
              <a:ext uri="{FF2B5EF4-FFF2-40B4-BE49-F238E27FC236}">
                <a16:creationId xmlns:a16="http://schemas.microsoft.com/office/drawing/2014/main" xmlns="" id="{85F1A366-2A11-89C0-CE78-25B6016FD0A1}"/>
              </a:ext>
            </a:extLst>
          </p:cNvPr>
          <p:cNvSpPr txBox="1"/>
          <p:nvPr/>
        </p:nvSpPr>
        <p:spPr>
          <a:xfrm>
            <a:off x="1090315" y="1059737"/>
            <a:ext cx="6897238"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Security profile (In policy )</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054" y="1929313"/>
            <a:ext cx="7884547" cy="4483387"/>
          </a:xfrm>
          <a:prstGeom prst="rect">
            <a:avLst/>
          </a:prstGeom>
        </p:spPr>
      </p:pic>
    </p:spTree>
    <p:extLst>
      <p:ext uri="{BB962C8B-B14F-4D97-AF65-F5344CB8AC3E}">
        <p14:creationId xmlns:p14="http://schemas.microsoft.com/office/powerpoint/2010/main" val="3083290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5F1A366-2A11-89C0-CE78-25B6016FD0A1}"/>
              </a:ext>
            </a:extLst>
          </p:cNvPr>
          <p:cNvSpPr txBox="1"/>
          <p:nvPr/>
        </p:nvSpPr>
        <p:spPr>
          <a:xfrm>
            <a:off x="274525" y="413406"/>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Firewall</a:t>
            </a:r>
          </a:p>
        </p:txBody>
      </p:sp>
      <p:sp>
        <p:nvSpPr>
          <p:cNvPr id="8" name="TextBox 7">
            <a:extLst>
              <a:ext uri="{FF2B5EF4-FFF2-40B4-BE49-F238E27FC236}">
                <a16:creationId xmlns:a16="http://schemas.microsoft.com/office/drawing/2014/main" xmlns="" id="{85F1A366-2A11-89C0-CE78-25B6016FD0A1}"/>
              </a:ext>
            </a:extLst>
          </p:cNvPr>
          <p:cNvSpPr txBox="1"/>
          <p:nvPr/>
        </p:nvSpPr>
        <p:spPr>
          <a:xfrm>
            <a:off x="717177" y="1025780"/>
            <a:ext cx="5262282"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Internet policy </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579" y="1976911"/>
            <a:ext cx="7616550" cy="4163913"/>
          </a:xfrm>
          <a:prstGeom prst="rect">
            <a:avLst/>
          </a:prstGeom>
        </p:spPr>
      </p:pic>
    </p:spTree>
    <p:extLst>
      <p:ext uri="{BB962C8B-B14F-4D97-AF65-F5344CB8AC3E}">
        <p14:creationId xmlns:p14="http://schemas.microsoft.com/office/powerpoint/2010/main" val="2051809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EF269DD8-8BC5-0B74-6466-AC6044A33B20}"/>
              </a:ext>
            </a:extLst>
          </p:cNvPr>
          <p:cNvSpPr txBox="1"/>
          <p:nvPr/>
        </p:nvSpPr>
        <p:spPr>
          <a:xfrm>
            <a:off x="3711389" y="2585250"/>
            <a:ext cx="577540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SD-WAN</a:t>
            </a:r>
            <a:endParaRPr kumimoji="0" lang="en-US" sz="60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14" name="Google Shape;1251;p45">
            <a:extLst>
              <a:ext uri="{FF2B5EF4-FFF2-40B4-BE49-F238E27FC236}">
                <a16:creationId xmlns:a16="http://schemas.microsoft.com/office/drawing/2014/main" xmlns="" id="{5FE1A649-FA66-5D16-8327-8D688057DABF}"/>
              </a:ext>
            </a:extLst>
          </p:cNvPr>
          <p:cNvSpPr/>
          <p:nvPr/>
        </p:nvSpPr>
        <p:spPr>
          <a:xfrm>
            <a:off x="2172040" y="2121115"/>
            <a:ext cx="2196760" cy="2093428"/>
          </a:xfrm>
          <a:prstGeom prst="ellipse">
            <a:avLst/>
          </a:prstGeom>
          <a:noFill/>
          <a:ln w="9525" cap="flat" cmpd="sng">
            <a:solidFill>
              <a:srgbClr val="F1C232"/>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15" name="Google Shape;1253;p45">
            <a:extLst>
              <a:ext uri="{FF2B5EF4-FFF2-40B4-BE49-F238E27FC236}">
                <a16:creationId xmlns:a16="http://schemas.microsoft.com/office/drawing/2014/main" xmlns="" id="{3C17C5FD-2CF6-B838-17DE-91E4CCD620E0}"/>
              </a:ext>
            </a:extLst>
          </p:cNvPr>
          <p:cNvSpPr txBox="1">
            <a:spLocks/>
          </p:cNvSpPr>
          <p:nvPr/>
        </p:nvSpPr>
        <p:spPr>
          <a:xfrm>
            <a:off x="2214665" y="2446054"/>
            <a:ext cx="2022210" cy="161678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88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rPr>
              <a:t>5</a:t>
            </a:r>
            <a:endParaRPr lang="en" sz="96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endParaRPr>
          </a:p>
          <a:p>
            <a:pPr algn="ctr"/>
            <a:endParaRPr lang="en" dirty="0">
              <a:solidFill>
                <a:srgbClr val="55992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0653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5F1A366-2A11-89C0-CE78-25B6016FD0A1}"/>
              </a:ext>
            </a:extLst>
          </p:cNvPr>
          <p:cNvSpPr txBox="1"/>
          <p:nvPr/>
        </p:nvSpPr>
        <p:spPr>
          <a:xfrm>
            <a:off x="570360" y="413406"/>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SD-WAN</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3" name="TextBox 2"/>
          <p:cNvSpPr txBox="1"/>
          <p:nvPr/>
        </p:nvSpPr>
        <p:spPr>
          <a:xfrm>
            <a:off x="1855694" y="1631577"/>
            <a:ext cx="6893859" cy="1200329"/>
          </a:xfrm>
          <a:prstGeom prst="rect">
            <a:avLst/>
          </a:prstGeom>
          <a:noFill/>
        </p:spPr>
        <p:txBody>
          <a:bodyPr wrap="square" rtlCol="0">
            <a:spAutoFit/>
          </a:bodyPr>
          <a:lstStyle/>
          <a:p>
            <a:pPr marL="285750" indent="-285750">
              <a:buFont typeface="Wingdings" pitchFamily="2" charset="2"/>
              <a:buChar char="q"/>
            </a:pPr>
            <a:r>
              <a:rPr lang="en-US" dirty="0">
                <a:solidFill>
                  <a:schemeClr val="bg1"/>
                </a:solidFill>
              </a:rPr>
              <a:t>The </a:t>
            </a:r>
            <a:r>
              <a:rPr lang="en-US" dirty="0" smtClean="0">
                <a:solidFill>
                  <a:schemeClr val="bg1"/>
                </a:solidFill>
              </a:rPr>
              <a:t> SD-WAN  </a:t>
            </a:r>
            <a:r>
              <a:rPr lang="en-US" dirty="0">
                <a:solidFill>
                  <a:schemeClr val="bg1"/>
                </a:solidFill>
              </a:rPr>
              <a:t>feature in </a:t>
            </a:r>
            <a:r>
              <a:rPr lang="en-US" dirty="0" err="1">
                <a:solidFill>
                  <a:schemeClr val="bg1"/>
                </a:solidFill>
              </a:rPr>
              <a:t>FortiGate</a:t>
            </a:r>
            <a:r>
              <a:rPr lang="en-US" dirty="0">
                <a:solidFill>
                  <a:schemeClr val="bg1"/>
                </a:solidFill>
              </a:rPr>
              <a:t> optimizes and manages multiple WAN connections, improving performance and reliability. It intelligently routes traffic based on application needs, ensuring secure and efficient connectivity across different network paths.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287" y="3209366"/>
            <a:ext cx="10058400" cy="2884769"/>
          </a:xfrm>
          <a:prstGeom prst="rect">
            <a:avLst/>
          </a:prstGeom>
        </p:spPr>
      </p:pic>
    </p:spTree>
    <p:extLst>
      <p:ext uri="{BB962C8B-B14F-4D97-AF65-F5344CB8AC3E}">
        <p14:creationId xmlns:p14="http://schemas.microsoft.com/office/powerpoint/2010/main" val="3998715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5F1A366-2A11-89C0-CE78-25B6016FD0A1}"/>
              </a:ext>
            </a:extLst>
          </p:cNvPr>
          <p:cNvSpPr txBox="1"/>
          <p:nvPr/>
        </p:nvSpPr>
        <p:spPr>
          <a:xfrm>
            <a:off x="570360" y="413406"/>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SD-WAN</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85F1A366-2A11-89C0-CE78-25B6016FD0A1}"/>
              </a:ext>
            </a:extLst>
          </p:cNvPr>
          <p:cNvSpPr txBox="1"/>
          <p:nvPr/>
        </p:nvSpPr>
        <p:spPr>
          <a:xfrm>
            <a:off x="1556478" y="1059737"/>
            <a:ext cx="367891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Sd</a:t>
            </a: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-wan zone</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525" y="2029031"/>
            <a:ext cx="10058400" cy="3789123"/>
          </a:xfrm>
          <a:prstGeom prst="rect">
            <a:avLst/>
          </a:prstGeom>
        </p:spPr>
      </p:pic>
    </p:spTree>
    <p:extLst>
      <p:ext uri="{BB962C8B-B14F-4D97-AF65-F5344CB8AC3E}">
        <p14:creationId xmlns:p14="http://schemas.microsoft.com/office/powerpoint/2010/main" val="3858079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5F1A366-2A11-89C0-CE78-25B6016FD0A1}"/>
              </a:ext>
            </a:extLst>
          </p:cNvPr>
          <p:cNvSpPr txBox="1"/>
          <p:nvPr/>
        </p:nvSpPr>
        <p:spPr>
          <a:xfrm>
            <a:off x="570360" y="413406"/>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SD-WAN</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85F1A366-2A11-89C0-CE78-25B6016FD0A1}"/>
              </a:ext>
            </a:extLst>
          </p:cNvPr>
          <p:cNvSpPr txBox="1"/>
          <p:nvPr/>
        </p:nvSpPr>
        <p:spPr>
          <a:xfrm>
            <a:off x="1556478" y="1059737"/>
            <a:ext cx="367891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Sd</a:t>
            </a: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-wan LSA</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48" y="2241175"/>
            <a:ext cx="8591568" cy="4124923"/>
          </a:xfrm>
          <a:prstGeom prst="rect">
            <a:avLst/>
          </a:prstGeom>
        </p:spPr>
      </p:pic>
    </p:spTree>
    <p:extLst>
      <p:ext uri="{BB962C8B-B14F-4D97-AF65-F5344CB8AC3E}">
        <p14:creationId xmlns:p14="http://schemas.microsoft.com/office/powerpoint/2010/main" val="2768901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5F1A366-2A11-89C0-CE78-25B6016FD0A1}"/>
              </a:ext>
            </a:extLst>
          </p:cNvPr>
          <p:cNvSpPr txBox="1"/>
          <p:nvPr/>
        </p:nvSpPr>
        <p:spPr>
          <a:xfrm>
            <a:off x="570360" y="413406"/>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SD-WAN</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85F1A366-2A11-89C0-CE78-25B6016FD0A1}"/>
              </a:ext>
            </a:extLst>
          </p:cNvPr>
          <p:cNvSpPr txBox="1"/>
          <p:nvPr/>
        </p:nvSpPr>
        <p:spPr>
          <a:xfrm>
            <a:off x="1556478" y="1059737"/>
            <a:ext cx="367891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Sd</a:t>
            </a: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-wan Role</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710" y="1927411"/>
            <a:ext cx="7961419" cy="4294095"/>
          </a:xfrm>
          <a:prstGeom prst="rect">
            <a:avLst/>
          </a:prstGeom>
        </p:spPr>
      </p:pic>
    </p:spTree>
    <p:extLst>
      <p:ext uri="{BB962C8B-B14F-4D97-AF65-F5344CB8AC3E}">
        <p14:creationId xmlns:p14="http://schemas.microsoft.com/office/powerpoint/2010/main" val="844262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1;p45">
            <a:extLst>
              <a:ext uri="{FF2B5EF4-FFF2-40B4-BE49-F238E27FC236}">
                <a16:creationId xmlns:a16="http://schemas.microsoft.com/office/drawing/2014/main" xmlns="" id="{5FE1A649-FA66-5D16-8327-8D688057DABF}"/>
              </a:ext>
            </a:extLst>
          </p:cNvPr>
          <p:cNvSpPr/>
          <p:nvPr/>
        </p:nvSpPr>
        <p:spPr>
          <a:xfrm>
            <a:off x="2172040" y="2121115"/>
            <a:ext cx="2196760" cy="2093428"/>
          </a:xfrm>
          <a:prstGeom prst="ellipse">
            <a:avLst/>
          </a:prstGeom>
          <a:noFill/>
          <a:ln w="9525" cap="flat" cmpd="sng">
            <a:solidFill>
              <a:srgbClr val="F1C232"/>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3" name="Google Shape;1253;p45">
            <a:extLst>
              <a:ext uri="{FF2B5EF4-FFF2-40B4-BE49-F238E27FC236}">
                <a16:creationId xmlns:a16="http://schemas.microsoft.com/office/drawing/2014/main" xmlns="" id="{3C17C5FD-2CF6-B838-17DE-91E4CCD620E0}"/>
              </a:ext>
            </a:extLst>
          </p:cNvPr>
          <p:cNvSpPr txBox="1">
            <a:spLocks/>
          </p:cNvSpPr>
          <p:nvPr/>
        </p:nvSpPr>
        <p:spPr>
          <a:xfrm>
            <a:off x="2214665" y="2446054"/>
            <a:ext cx="2022210" cy="161678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88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rPr>
              <a:t>6</a:t>
            </a:r>
            <a:endParaRPr lang="en" sz="96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endParaRPr>
          </a:p>
          <a:p>
            <a:pPr algn="ctr"/>
            <a:endParaRPr lang="en" dirty="0">
              <a:solidFill>
                <a:srgbClr val="559926"/>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54A4207E-0CED-7F4C-ED8B-B51E86CD96CB}"/>
              </a:ext>
            </a:extLst>
          </p:cNvPr>
          <p:cNvSpPr txBox="1"/>
          <p:nvPr/>
        </p:nvSpPr>
        <p:spPr>
          <a:xfrm>
            <a:off x="3550023" y="2627896"/>
            <a:ext cx="4845220" cy="1015663"/>
          </a:xfrm>
          <a:prstGeom prst="rect">
            <a:avLst/>
          </a:prstGeom>
          <a:noFill/>
        </p:spPr>
        <p:txBody>
          <a:bodyPr wrap="square">
            <a:spAutoFit/>
          </a:bodyPr>
          <a:lstStyle/>
          <a:p>
            <a:pPr algn="ctr">
              <a:defRPr/>
            </a:pPr>
            <a:r>
              <a:rPr kumimoji="0" lang="en-US" sz="60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 </a:t>
            </a:r>
            <a:r>
              <a:rPr lang="en-US" sz="60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VPN</a:t>
            </a:r>
            <a:endParaRPr lang="en-US" sz="60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3413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5F1A366-2A11-89C0-CE78-25B6016FD0A1}"/>
              </a:ext>
            </a:extLst>
          </p:cNvPr>
          <p:cNvSpPr txBox="1"/>
          <p:nvPr/>
        </p:nvSpPr>
        <p:spPr>
          <a:xfrm>
            <a:off x="369686" y="387541"/>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VPN</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04" y="3676344"/>
            <a:ext cx="10058400" cy="1584805"/>
          </a:xfrm>
          <a:prstGeom prst="rect">
            <a:avLst/>
          </a:prstGeom>
        </p:spPr>
      </p:pic>
      <p:sp>
        <p:nvSpPr>
          <p:cNvPr id="5" name="TextBox 4"/>
          <p:cNvSpPr txBox="1"/>
          <p:nvPr/>
        </p:nvSpPr>
        <p:spPr>
          <a:xfrm>
            <a:off x="1721223" y="1846731"/>
            <a:ext cx="8095129" cy="1200329"/>
          </a:xfrm>
          <a:prstGeom prst="rect">
            <a:avLst/>
          </a:prstGeom>
          <a:noFill/>
        </p:spPr>
        <p:txBody>
          <a:bodyPr wrap="square" rtlCol="0">
            <a:spAutoFit/>
          </a:bodyPr>
          <a:lstStyle/>
          <a:p>
            <a:pPr marL="285750" indent="-285750">
              <a:buFont typeface="Wingdings" pitchFamily="2" charset="2"/>
              <a:buChar char="q"/>
            </a:pPr>
            <a:r>
              <a:rPr lang="en-US" dirty="0">
                <a:solidFill>
                  <a:schemeClr val="bg1"/>
                </a:solidFill>
              </a:rPr>
              <a:t>The </a:t>
            </a:r>
            <a:r>
              <a:rPr lang="en-US" dirty="0" smtClean="0">
                <a:solidFill>
                  <a:schemeClr val="bg1"/>
                </a:solidFill>
              </a:rPr>
              <a:t> site-to-site VPN  </a:t>
            </a:r>
            <a:r>
              <a:rPr lang="en-US" dirty="0">
                <a:solidFill>
                  <a:schemeClr val="bg1"/>
                </a:solidFill>
              </a:rPr>
              <a:t>in </a:t>
            </a:r>
            <a:r>
              <a:rPr lang="en-US" dirty="0" err="1">
                <a:solidFill>
                  <a:schemeClr val="bg1"/>
                </a:solidFill>
              </a:rPr>
              <a:t>FortiGate</a:t>
            </a:r>
            <a:r>
              <a:rPr lang="en-US" dirty="0">
                <a:solidFill>
                  <a:schemeClr val="bg1"/>
                </a:solidFill>
              </a:rPr>
              <a:t> establishes secure, encrypted tunnels between different networks over the internet. It enables seamless communication between remote sites, ensuring data confidentiality and integrity while allowing centralized management and access control</a:t>
            </a:r>
            <a:r>
              <a:rPr lang="en-US" dirty="0"/>
              <a:t>.</a:t>
            </a:r>
          </a:p>
        </p:txBody>
      </p:sp>
      <p:sp>
        <p:nvSpPr>
          <p:cNvPr id="6" name="TextBox 5">
            <a:extLst>
              <a:ext uri="{FF2B5EF4-FFF2-40B4-BE49-F238E27FC236}">
                <a16:creationId xmlns:a16="http://schemas.microsoft.com/office/drawing/2014/main" xmlns="" id="{85F1A366-2A11-89C0-CE78-25B6016FD0A1}"/>
              </a:ext>
            </a:extLst>
          </p:cNvPr>
          <p:cNvSpPr txBox="1"/>
          <p:nvPr/>
        </p:nvSpPr>
        <p:spPr>
          <a:xfrm>
            <a:off x="1385045" y="952160"/>
            <a:ext cx="4527177"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Site to site </a:t>
            </a:r>
            <a:r>
              <a:rPr lang="en-US" sz="3600" b="1" noProof="0"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vpn</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031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1;p45">
            <a:extLst>
              <a:ext uri="{FF2B5EF4-FFF2-40B4-BE49-F238E27FC236}">
                <a16:creationId xmlns:a16="http://schemas.microsoft.com/office/drawing/2014/main" xmlns="" id="{8142676A-E773-7BBB-07DD-4D602C1D2078}"/>
              </a:ext>
            </a:extLst>
          </p:cNvPr>
          <p:cNvSpPr/>
          <p:nvPr/>
        </p:nvSpPr>
        <p:spPr>
          <a:xfrm>
            <a:off x="1993715" y="2161755"/>
            <a:ext cx="2196760" cy="2093428"/>
          </a:xfrm>
          <a:prstGeom prst="ellipse">
            <a:avLst/>
          </a:prstGeom>
          <a:noFill/>
          <a:ln w="9525" cap="flat" cmpd="sng">
            <a:solidFill>
              <a:srgbClr val="F1C232"/>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3" name="Google Shape;1253;p45">
            <a:extLst>
              <a:ext uri="{FF2B5EF4-FFF2-40B4-BE49-F238E27FC236}">
                <a16:creationId xmlns:a16="http://schemas.microsoft.com/office/drawing/2014/main" xmlns="" id="{47915D02-F8D4-03B3-0B66-BD3CA0DE8B4A}"/>
              </a:ext>
            </a:extLst>
          </p:cNvPr>
          <p:cNvSpPr txBox="1">
            <a:spLocks/>
          </p:cNvSpPr>
          <p:nvPr/>
        </p:nvSpPr>
        <p:spPr>
          <a:xfrm>
            <a:off x="2036340" y="2486694"/>
            <a:ext cx="2022210" cy="161678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88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rPr>
              <a:t>1</a:t>
            </a:r>
          </a:p>
          <a:p>
            <a:pPr algn="ctr"/>
            <a:endParaRPr lang="en" sz="1200" b="1" dirty="0">
              <a:solidFill>
                <a:srgbClr val="559926"/>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FB65030C-075C-B4DF-8BA4-80C0B003DF61}"/>
              </a:ext>
            </a:extLst>
          </p:cNvPr>
          <p:cNvSpPr txBox="1"/>
          <p:nvPr/>
        </p:nvSpPr>
        <p:spPr>
          <a:xfrm>
            <a:off x="4639314" y="2700637"/>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rPr>
              <a:t>Project Diagram</a:t>
            </a:r>
          </a:p>
        </p:txBody>
      </p:sp>
    </p:spTree>
    <p:extLst>
      <p:ext uri="{BB962C8B-B14F-4D97-AF65-F5344CB8AC3E}">
        <p14:creationId xmlns:p14="http://schemas.microsoft.com/office/powerpoint/2010/main" val="1787166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1;p45">
            <a:extLst>
              <a:ext uri="{FF2B5EF4-FFF2-40B4-BE49-F238E27FC236}">
                <a16:creationId xmlns:a16="http://schemas.microsoft.com/office/drawing/2014/main" xmlns="" id="{AB5362D9-0396-5277-73B1-DD3B8A773512}"/>
              </a:ext>
            </a:extLst>
          </p:cNvPr>
          <p:cNvSpPr/>
          <p:nvPr/>
        </p:nvSpPr>
        <p:spPr>
          <a:xfrm>
            <a:off x="2172040" y="2121115"/>
            <a:ext cx="2196760" cy="2093428"/>
          </a:xfrm>
          <a:prstGeom prst="ellipse">
            <a:avLst/>
          </a:prstGeom>
          <a:noFill/>
          <a:ln w="9525" cap="flat" cmpd="sng">
            <a:solidFill>
              <a:srgbClr val="F1C232"/>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b="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3" name="Google Shape;1253;p45">
            <a:extLst>
              <a:ext uri="{FF2B5EF4-FFF2-40B4-BE49-F238E27FC236}">
                <a16:creationId xmlns:a16="http://schemas.microsoft.com/office/drawing/2014/main" xmlns="" id="{CBDD5E02-43F3-C50D-76A3-1EF73A139531}"/>
              </a:ext>
            </a:extLst>
          </p:cNvPr>
          <p:cNvSpPr txBox="1">
            <a:spLocks/>
          </p:cNvSpPr>
          <p:nvPr/>
        </p:nvSpPr>
        <p:spPr>
          <a:xfrm>
            <a:off x="2214665" y="2446054"/>
            <a:ext cx="2022210" cy="161678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80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rPr>
              <a:t>7</a:t>
            </a:r>
          </a:p>
          <a:p>
            <a:pPr algn="ctr"/>
            <a:endParaRPr lang="en" sz="1100" b="1" dirty="0">
              <a:solidFill>
                <a:srgbClr val="559926"/>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1D1AF538-43F1-52FB-2A28-3C157DE08545}"/>
              </a:ext>
            </a:extLst>
          </p:cNvPr>
          <p:cNvSpPr txBox="1"/>
          <p:nvPr/>
        </p:nvSpPr>
        <p:spPr>
          <a:xfrm>
            <a:off x="4368800" y="2613831"/>
            <a:ext cx="3657601"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6600" b="1" dirty="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Tests</a:t>
            </a:r>
            <a:endParaRPr kumimoji="0" lang="en-US" sz="60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66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5F1A366-2A11-89C0-CE78-25B6016FD0A1}"/>
              </a:ext>
            </a:extLst>
          </p:cNvPr>
          <p:cNvSpPr txBox="1"/>
          <p:nvPr/>
        </p:nvSpPr>
        <p:spPr>
          <a:xfrm>
            <a:off x="369686" y="387541"/>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Test </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85F1A366-2A11-89C0-CE78-25B6016FD0A1}"/>
              </a:ext>
            </a:extLst>
          </p:cNvPr>
          <p:cNvSpPr txBox="1"/>
          <p:nvPr/>
        </p:nvSpPr>
        <p:spPr>
          <a:xfrm>
            <a:off x="813816" y="1003803"/>
            <a:ext cx="7644384"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Test routing between </a:t>
            </a:r>
            <a:r>
              <a:rPr lang="en-US" sz="3600" b="1" noProof="0"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vlan</a:t>
            </a: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424" y="2052470"/>
            <a:ext cx="9262871" cy="4256890"/>
          </a:xfrm>
          <a:prstGeom prst="rect">
            <a:avLst/>
          </a:prstGeom>
        </p:spPr>
      </p:pic>
    </p:spTree>
    <p:extLst>
      <p:ext uri="{BB962C8B-B14F-4D97-AF65-F5344CB8AC3E}">
        <p14:creationId xmlns:p14="http://schemas.microsoft.com/office/powerpoint/2010/main" val="4117211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5F1A366-2A11-89C0-CE78-25B6016FD0A1}"/>
              </a:ext>
            </a:extLst>
          </p:cNvPr>
          <p:cNvSpPr txBox="1"/>
          <p:nvPr/>
        </p:nvSpPr>
        <p:spPr>
          <a:xfrm>
            <a:off x="369686" y="387541"/>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Test </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85F1A366-2A11-89C0-CE78-25B6016FD0A1}"/>
              </a:ext>
            </a:extLst>
          </p:cNvPr>
          <p:cNvSpPr txBox="1"/>
          <p:nvPr/>
        </p:nvSpPr>
        <p:spPr>
          <a:xfrm>
            <a:off x="614188" y="1033385"/>
            <a:ext cx="5490882"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Test internet </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49" y="2060746"/>
            <a:ext cx="8782051" cy="4222479"/>
          </a:xfrm>
          <a:prstGeom prst="rect">
            <a:avLst/>
          </a:prstGeom>
        </p:spPr>
      </p:pic>
    </p:spTree>
    <p:extLst>
      <p:ext uri="{BB962C8B-B14F-4D97-AF65-F5344CB8AC3E}">
        <p14:creationId xmlns:p14="http://schemas.microsoft.com/office/powerpoint/2010/main" val="3863153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5F1A366-2A11-89C0-CE78-25B6016FD0A1}"/>
              </a:ext>
            </a:extLst>
          </p:cNvPr>
          <p:cNvSpPr txBox="1"/>
          <p:nvPr/>
        </p:nvSpPr>
        <p:spPr>
          <a:xfrm>
            <a:off x="369686" y="387541"/>
            <a:ext cx="2989943"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Test </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85F1A366-2A11-89C0-CE78-25B6016FD0A1}"/>
              </a:ext>
            </a:extLst>
          </p:cNvPr>
          <p:cNvSpPr txBox="1"/>
          <p:nvPr/>
        </p:nvSpPr>
        <p:spPr>
          <a:xfrm>
            <a:off x="1223788" y="1033384"/>
            <a:ext cx="799193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Test </a:t>
            </a:r>
            <a:r>
              <a:rPr lang="en-US" sz="3600" b="1" noProof="0" dirty="0" err="1"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conectivity</a:t>
            </a:r>
            <a:r>
              <a:rPr lang="en-US" sz="36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between two sites</a:t>
            </a:r>
            <a:endParaRPr kumimoji="0" lang="en-US" sz="3600" b="1" i="0" u="none" strike="noStrike" kern="120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185" y="1927418"/>
            <a:ext cx="8166603" cy="4436461"/>
          </a:xfrm>
          <a:prstGeom prst="rect">
            <a:avLst/>
          </a:prstGeom>
        </p:spPr>
      </p:pic>
    </p:spTree>
    <p:extLst>
      <p:ext uri="{BB962C8B-B14F-4D97-AF65-F5344CB8AC3E}">
        <p14:creationId xmlns:p14="http://schemas.microsoft.com/office/powerpoint/2010/main" val="30662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C911C24-EF16-3CA1-5645-B1F1119D8443}"/>
              </a:ext>
            </a:extLst>
          </p:cNvPr>
          <p:cNvSpPr txBox="1"/>
          <p:nvPr/>
        </p:nvSpPr>
        <p:spPr>
          <a:xfrm>
            <a:off x="1493690" y="2017058"/>
            <a:ext cx="9204619" cy="3046988"/>
          </a:xfrm>
          <a:prstGeom prst="rect">
            <a:avLst/>
          </a:prstGeom>
          <a:noFill/>
        </p:spPr>
        <p:txBody>
          <a:bodyPr wrap="square" rtlCol="1">
            <a:spAutoFit/>
          </a:bodyPr>
          <a:lstStyle/>
          <a:p>
            <a:pPr algn="ctr"/>
            <a:r>
              <a:rPr lang="en-US" sz="14400" b="1" i="1" dirty="0">
                <a:ln w="0"/>
                <a:solidFill>
                  <a:srgbClr val="FF66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p>
          <a:p>
            <a:pPr algn="ctr"/>
            <a:r>
              <a:rPr lang="en-US" sz="4800" b="1" i="1" dirty="0">
                <a:ln w="0"/>
                <a:solidFill>
                  <a:srgbClr val="FF66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For your time</a:t>
            </a:r>
            <a:endParaRPr lang="ar-EG" sz="4800" b="1" i="1" dirty="0">
              <a:ln w="0"/>
              <a:solidFill>
                <a:srgbClr val="FF66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582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53;p45">
            <a:extLst>
              <a:ext uri="{FF2B5EF4-FFF2-40B4-BE49-F238E27FC236}">
                <a16:creationId xmlns:a16="http://schemas.microsoft.com/office/drawing/2014/main" xmlns="" id="{CE6604C7-6F35-C439-79D9-6946772CB233}"/>
              </a:ext>
            </a:extLst>
          </p:cNvPr>
          <p:cNvSpPr txBox="1">
            <a:spLocks/>
          </p:cNvSpPr>
          <p:nvPr/>
        </p:nvSpPr>
        <p:spPr>
          <a:xfrm>
            <a:off x="628823" y="900575"/>
            <a:ext cx="1167329" cy="97936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3200" dirty="0">
              <a:solidFill>
                <a:srgbClr val="FFC000"/>
              </a:solidFill>
              <a:latin typeface="Calibri" panose="020F0502020204030204" pitchFamily="34" charset="0"/>
              <a:ea typeface="Calibri" panose="020F0502020204030204" pitchFamily="34" charset="0"/>
              <a:cs typeface="Calibri" panose="020F0502020204030204" pitchFamily="34" charset="0"/>
              <a:sym typeface="Titillium Web"/>
            </a:endParaRPr>
          </a:p>
          <a:p>
            <a:pPr algn="ctr"/>
            <a:endParaRPr lang="en" dirty="0">
              <a:solidFill>
                <a:srgbClr val="559926"/>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160091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1;p45">
            <a:extLst>
              <a:ext uri="{FF2B5EF4-FFF2-40B4-BE49-F238E27FC236}">
                <a16:creationId xmlns:a16="http://schemas.microsoft.com/office/drawing/2014/main" xmlns="" id="{CAA4BB7A-1C48-72A8-2CA4-1DF19A51E1AF}"/>
              </a:ext>
            </a:extLst>
          </p:cNvPr>
          <p:cNvSpPr/>
          <p:nvPr/>
        </p:nvSpPr>
        <p:spPr>
          <a:xfrm>
            <a:off x="2172040" y="2121115"/>
            <a:ext cx="2196760" cy="2093428"/>
          </a:xfrm>
          <a:prstGeom prst="ellipse">
            <a:avLst/>
          </a:prstGeom>
          <a:noFill/>
          <a:ln w="9525" cap="flat" cmpd="sng">
            <a:solidFill>
              <a:srgbClr val="F1C232"/>
            </a:solidFill>
            <a:prstDash val="solid"/>
            <a:round/>
            <a:headEnd type="none" w="sm" len="sm"/>
            <a:tailEnd type="none" w="sm" len="sm"/>
          </a:ln>
          <a:effectLst>
            <a:glow rad="101600">
              <a:schemeClr val="accent2">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3" name="Google Shape;1253;p45">
            <a:extLst>
              <a:ext uri="{FF2B5EF4-FFF2-40B4-BE49-F238E27FC236}">
                <a16:creationId xmlns:a16="http://schemas.microsoft.com/office/drawing/2014/main" xmlns="" id="{CEDE4F18-F2A9-BDEC-764C-E5882B4FA8D1}"/>
              </a:ext>
            </a:extLst>
          </p:cNvPr>
          <p:cNvSpPr txBox="1">
            <a:spLocks/>
          </p:cNvSpPr>
          <p:nvPr/>
        </p:nvSpPr>
        <p:spPr>
          <a:xfrm>
            <a:off x="2214665" y="2446054"/>
            <a:ext cx="2022210" cy="161678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88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rPr>
              <a:t>2</a:t>
            </a:r>
            <a:endParaRPr lang="en" sz="9600" b="1" dirty="0">
              <a:solidFill>
                <a:srgbClr val="FFC000"/>
              </a:solidFill>
              <a:latin typeface="Times New Roman" panose="02020603050405020304" pitchFamily="18" charset="0"/>
              <a:ea typeface="Calibri" panose="020F0502020204030204" pitchFamily="34" charset="0"/>
              <a:cs typeface="Times New Roman" panose="02020603050405020304" pitchFamily="18" charset="0"/>
              <a:sym typeface="Titillium Web"/>
            </a:endParaRPr>
          </a:p>
          <a:p>
            <a:pPr algn="ctr"/>
            <a:endParaRPr lang="en" dirty="0">
              <a:solidFill>
                <a:srgbClr val="559926"/>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7D38C98B-F87C-7C9A-551B-25701E536ECC}"/>
              </a:ext>
            </a:extLst>
          </p:cNvPr>
          <p:cNvSpPr txBox="1"/>
          <p:nvPr/>
        </p:nvSpPr>
        <p:spPr>
          <a:xfrm>
            <a:off x="4103189" y="2746614"/>
            <a:ext cx="609600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noProof="0" dirty="0" smtClean="0">
                <a:ln w="0"/>
                <a:solidFill>
                  <a:srgbClr val="FFC0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Access layer</a:t>
            </a:r>
            <a:endParaRPr kumimoji="0" lang="en-US" sz="6000" b="1" i="0" u="none" strike="noStrike" kern="1200" cap="none" spc="0" normalizeH="0" baseline="0" noProof="0" dirty="0">
              <a:ln w="0"/>
              <a:solidFill>
                <a:srgbClr val="FFC000"/>
              </a:solidFill>
              <a:effectLst>
                <a:reflection blurRad="6350" stA="53000" endA="300" endPos="35500" dir="5400000" sy="-90000" algn="bl" rotWithShape="0"/>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468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6EF4C6E-DF5A-56A4-1EB1-319D042E55FD}"/>
              </a:ext>
            </a:extLst>
          </p:cNvPr>
          <p:cNvSpPr txBox="1"/>
          <p:nvPr/>
        </p:nvSpPr>
        <p:spPr>
          <a:xfrm>
            <a:off x="319739" y="389557"/>
            <a:ext cx="357009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a:solidFill>
                  <a:srgbClr val="FFC000"/>
                </a:solidFill>
                <a:latin typeface="Times New Roman" panose="02020603050405020304" pitchFamily="18" charset="0"/>
                <a:cs typeface="Times New Roman" panose="02020603050405020304" pitchFamily="18" charset="0"/>
              </a:rPr>
              <a:t>Access Layer</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2D9AABE9-60B1-02A7-DDC8-AC24129F3D72}"/>
              </a:ext>
            </a:extLst>
          </p:cNvPr>
          <p:cNvSpPr txBox="1"/>
          <p:nvPr/>
        </p:nvSpPr>
        <p:spPr>
          <a:xfrm>
            <a:off x="827974" y="1308056"/>
            <a:ext cx="11239108" cy="5514330"/>
          </a:xfrm>
          <a:prstGeom prst="rect">
            <a:avLst/>
          </a:prstGeom>
          <a:noFill/>
        </p:spPr>
        <p:txBody>
          <a:bodyPr wrap="square" rtlCol="1">
            <a:spAutoFit/>
          </a:bodyPr>
          <a:lstStyle/>
          <a:p>
            <a:pPr marL="342900" marR="0" lvl="0" indent="-342900" rtl="0">
              <a:lnSpc>
                <a:spcPct val="150000"/>
              </a:lnSpc>
              <a:spcBef>
                <a:spcPts val="0"/>
              </a:spcBef>
              <a:spcAft>
                <a:spcPts val="0"/>
              </a:spcAft>
              <a:buFont typeface="Wingdings" panose="05000000000000000000" pitchFamily="2" charset="2"/>
              <a:buChar char="q"/>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access layer grants end devices access to the network. In the WAN environment, it may provide teleworkers or remote sites access to the corporate network across WAN connections.</a:t>
            </a:r>
          </a:p>
          <a:p>
            <a:pPr marL="342900" marR="0" lvl="0" indent="-342900">
              <a:lnSpc>
                <a:spcPct val="115000"/>
              </a:lnSpc>
              <a:spcBef>
                <a:spcPts val="0"/>
              </a:spcBef>
              <a:spcAft>
                <a:spcPts val="0"/>
              </a:spcAft>
              <a:buFont typeface="Wingdings" panose="05000000000000000000" pitchFamily="2" charset="2"/>
              <a:buChar char="q"/>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Generally incorporates Layer 2 switches and access points providing connectivity</a:t>
            </a:r>
            <a:r>
              <a:rPr lang="en-US" sz="20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serves 	</a:t>
            </a:r>
          </a:p>
          <a:p>
            <a:pPr marR="0" lvl="0">
              <a:lnSpc>
                <a:spcPct val="150000"/>
              </a:lnSpc>
              <a:spcBef>
                <a:spcPts val="0"/>
              </a:spcBef>
              <a:spcAft>
                <a:spcPts val="0"/>
              </a:spcAft>
            </a:pPr>
            <a:r>
              <a:rPr lang="en-US" sz="20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number of functions including:</a:t>
            </a:r>
          </a:p>
          <a:p>
            <a:pPr marL="1257300" lvl="2" indent="-342900">
              <a:lnSpc>
                <a:spcPct val="150000"/>
              </a:lnSpc>
              <a:buFont typeface="Wingdings" panose="05000000000000000000" pitchFamily="2" charset="2"/>
              <a:buChar char="Ø"/>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Layer 2 switching</a:t>
            </a:r>
          </a:p>
          <a:p>
            <a:pPr marL="1257300" lvl="2" indent="-342900">
              <a:lnSpc>
                <a:spcPct val="115000"/>
              </a:lnSpc>
              <a:buFont typeface="Wingdings" panose="05000000000000000000" pitchFamily="2" charset="2"/>
              <a:buChar char="Ø"/>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High availability</a:t>
            </a:r>
          </a:p>
          <a:p>
            <a:pPr marL="1257300" lvl="2" indent="-342900">
              <a:lnSpc>
                <a:spcPct val="115000"/>
              </a:lnSpc>
              <a:buFont typeface="Wingdings" panose="05000000000000000000" pitchFamily="2" charset="2"/>
              <a:buChar char="Ø"/>
            </a:pP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Port security</a:t>
            </a:r>
          </a:p>
          <a:p>
            <a:pPr marL="1257300" lvl="2" indent="-342900">
              <a:lnSpc>
                <a:spcPct val="115000"/>
              </a:lnSpc>
              <a:buFont typeface="Wingdings" panose="05000000000000000000" pitchFamily="2" charset="2"/>
              <a:buChar char="Ø"/>
            </a:pPr>
            <a:r>
              <a:rPr lang="en-US" sz="2000" b="1" kern="1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Address </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Resolution Protocol (ARP) inspection</a:t>
            </a:r>
          </a:p>
          <a:p>
            <a:pPr marL="1257300" lvl="2" indent="-342900">
              <a:lnSpc>
                <a:spcPct val="115000"/>
              </a:lnSpc>
              <a:buFont typeface="Wingdings" panose="05000000000000000000" pitchFamily="2" charset="2"/>
              <a:buChar char="Ø"/>
            </a:pPr>
            <a:r>
              <a:rPr lang="en-US" sz="2000" b="1" kern="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Rapid PVST</a:t>
            </a:r>
          </a:p>
          <a:p>
            <a:pPr marL="1257300" lvl="2" indent="-342900">
              <a:lnSpc>
                <a:spcPct val="115000"/>
              </a:lnSpc>
              <a:buFont typeface="Wingdings" panose="05000000000000000000" pitchFamily="2" charset="2"/>
              <a:buChar char="Ø"/>
            </a:pPr>
            <a:r>
              <a:rPr lang="en-US" sz="2000" b="1" kern="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Basic setting ( SSH  -  ACL  for </a:t>
            </a:r>
            <a:r>
              <a:rPr lang="en-US" sz="2000" b="1" kern="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ssh</a:t>
            </a:r>
            <a:r>
              <a:rPr lang="en-US" sz="2000" b="1" kern="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 </a:t>
            </a:r>
          </a:p>
          <a:p>
            <a:pPr lvl="2">
              <a:lnSpc>
                <a:spcPct val="115000"/>
              </a:lnSpc>
            </a:pPr>
            <a:endPar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lvl="2">
              <a:lnSpc>
                <a:spcPct val="115000"/>
              </a:lnSpc>
            </a:pPr>
            <a:endPar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lvl="2">
              <a:spcAft>
                <a:spcPts val="1000"/>
              </a:spcAft>
            </a:pPr>
            <a:endPar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Ø"/>
            </a:pPr>
            <a:endParaRPr lang="ar-EG"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751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6EF4C6E-DF5A-56A4-1EB1-319D042E55FD}"/>
              </a:ext>
            </a:extLst>
          </p:cNvPr>
          <p:cNvSpPr txBox="1"/>
          <p:nvPr/>
        </p:nvSpPr>
        <p:spPr>
          <a:xfrm>
            <a:off x="319739" y="389557"/>
            <a:ext cx="357009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solidFill>
                  <a:srgbClr val="FFC000"/>
                </a:solidFill>
                <a:latin typeface="Times New Roman" panose="02020603050405020304" pitchFamily="18" charset="0"/>
                <a:cs typeface="Times New Roman" panose="02020603050405020304" pitchFamily="18" charset="0"/>
              </a:rPr>
              <a:t>configuration</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F6EF4C6E-DF5A-56A4-1EB1-319D042E55FD}"/>
              </a:ext>
            </a:extLst>
          </p:cNvPr>
          <p:cNvSpPr txBox="1"/>
          <p:nvPr/>
        </p:nvSpPr>
        <p:spPr>
          <a:xfrm>
            <a:off x="1234139" y="1035888"/>
            <a:ext cx="4368802"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solidFill>
                  <a:srgbClr val="FFC000"/>
                </a:solidFill>
                <a:latin typeface="Times New Roman" panose="02020603050405020304" pitchFamily="18" charset="0"/>
                <a:cs typeface="Times New Roman" panose="02020603050405020304" pitchFamily="18" charset="0"/>
              </a:rPr>
              <a:t>All access switch</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5" name="TextBox 4"/>
          <p:cNvSpPr txBox="1"/>
          <p:nvPr/>
        </p:nvSpPr>
        <p:spPr>
          <a:xfrm>
            <a:off x="1398493" y="2008094"/>
            <a:ext cx="4849906" cy="5078313"/>
          </a:xfrm>
          <a:prstGeom prst="rect">
            <a:avLst/>
          </a:prstGeom>
          <a:noFill/>
        </p:spPr>
        <p:txBody>
          <a:bodyPr wrap="square" rtlCol="0">
            <a:spAutoFit/>
          </a:bodyPr>
          <a:lstStyle/>
          <a:p>
            <a:r>
              <a:rPr lang="en-US" dirty="0" smtClean="0">
                <a:solidFill>
                  <a:schemeClr val="bg1"/>
                </a:solidFill>
              </a:rPr>
              <a:t>En</a:t>
            </a:r>
          </a:p>
          <a:p>
            <a:r>
              <a:rPr lang="en-US" dirty="0" err="1" smtClean="0">
                <a:solidFill>
                  <a:schemeClr val="bg1"/>
                </a:solidFill>
              </a:rPr>
              <a:t>Conf</a:t>
            </a:r>
            <a:r>
              <a:rPr lang="en-US" dirty="0" smtClean="0">
                <a:solidFill>
                  <a:schemeClr val="bg1"/>
                </a:solidFill>
              </a:rPr>
              <a:t>   t</a:t>
            </a:r>
          </a:p>
          <a:p>
            <a:r>
              <a:rPr lang="en-US" dirty="0" smtClean="0">
                <a:solidFill>
                  <a:schemeClr val="bg1"/>
                </a:solidFill>
              </a:rPr>
              <a:t>Hostname  access –</a:t>
            </a:r>
            <a:r>
              <a:rPr lang="en-US" dirty="0" err="1" smtClean="0">
                <a:solidFill>
                  <a:schemeClr val="bg1"/>
                </a:solidFill>
              </a:rPr>
              <a:t>sw</a:t>
            </a:r>
            <a:endParaRPr lang="en-US" dirty="0" smtClean="0">
              <a:solidFill>
                <a:schemeClr val="bg1"/>
              </a:solidFill>
            </a:endParaRPr>
          </a:p>
          <a:p>
            <a:r>
              <a:rPr lang="en-US" dirty="0" smtClean="0">
                <a:solidFill>
                  <a:schemeClr val="bg1"/>
                </a:solidFill>
              </a:rPr>
              <a:t>Username   cisco  password  cisco</a:t>
            </a:r>
          </a:p>
          <a:p>
            <a:r>
              <a:rPr lang="en-US" dirty="0" smtClean="0">
                <a:solidFill>
                  <a:schemeClr val="bg1"/>
                </a:solidFill>
              </a:rPr>
              <a:t>Enable  password  cisco </a:t>
            </a:r>
          </a:p>
          <a:p>
            <a:r>
              <a:rPr lang="en-US" dirty="0" smtClean="0">
                <a:solidFill>
                  <a:schemeClr val="bg1"/>
                </a:solidFill>
              </a:rPr>
              <a:t>Banner  </a:t>
            </a:r>
            <a:r>
              <a:rPr lang="en-US" dirty="0" err="1" smtClean="0">
                <a:solidFill>
                  <a:schemeClr val="bg1"/>
                </a:solidFill>
              </a:rPr>
              <a:t>motd</a:t>
            </a:r>
            <a:r>
              <a:rPr lang="en-US" dirty="0" smtClean="0">
                <a:solidFill>
                  <a:schemeClr val="bg1"/>
                </a:solidFill>
              </a:rPr>
              <a:t>   &amp; no </a:t>
            </a:r>
            <a:r>
              <a:rPr lang="en-US" dirty="0" err="1" smtClean="0">
                <a:solidFill>
                  <a:schemeClr val="bg1"/>
                </a:solidFill>
              </a:rPr>
              <a:t>unathorised</a:t>
            </a:r>
            <a:r>
              <a:rPr lang="en-US" dirty="0" smtClean="0">
                <a:solidFill>
                  <a:schemeClr val="bg1"/>
                </a:solidFill>
              </a:rPr>
              <a:t> access &amp;</a:t>
            </a:r>
          </a:p>
          <a:p>
            <a:r>
              <a:rPr lang="en-US" dirty="0" smtClean="0">
                <a:solidFill>
                  <a:schemeClr val="bg1"/>
                </a:solidFill>
              </a:rPr>
              <a:t>No  </a:t>
            </a:r>
            <a:r>
              <a:rPr lang="en-US" dirty="0" err="1" smtClean="0">
                <a:solidFill>
                  <a:schemeClr val="bg1"/>
                </a:solidFill>
              </a:rPr>
              <a:t>ip</a:t>
            </a:r>
            <a:r>
              <a:rPr lang="en-US" dirty="0" smtClean="0">
                <a:solidFill>
                  <a:schemeClr val="bg1"/>
                </a:solidFill>
              </a:rPr>
              <a:t>  </a:t>
            </a:r>
            <a:r>
              <a:rPr lang="en-US" dirty="0" err="1" smtClean="0">
                <a:solidFill>
                  <a:schemeClr val="bg1"/>
                </a:solidFill>
              </a:rPr>
              <a:t>domin</a:t>
            </a:r>
            <a:r>
              <a:rPr lang="en-US" dirty="0" smtClean="0">
                <a:solidFill>
                  <a:schemeClr val="bg1"/>
                </a:solidFill>
              </a:rPr>
              <a:t>-lookup</a:t>
            </a:r>
          </a:p>
          <a:p>
            <a:r>
              <a:rPr lang="en-US" dirty="0" smtClean="0">
                <a:solidFill>
                  <a:schemeClr val="bg1"/>
                </a:solidFill>
              </a:rPr>
              <a:t>Service   password-encryption  </a:t>
            </a:r>
          </a:p>
          <a:p>
            <a:r>
              <a:rPr lang="en-US" dirty="0" smtClean="0">
                <a:solidFill>
                  <a:schemeClr val="bg1"/>
                </a:solidFill>
              </a:rPr>
              <a:t>Line  console  0</a:t>
            </a:r>
          </a:p>
          <a:p>
            <a:r>
              <a:rPr lang="en-US" dirty="0" smtClean="0">
                <a:solidFill>
                  <a:schemeClr val="bg1"/>
                </a:solidFill>
              </a:rPr>
              <a:t>Password   cisco </a:t>
            </a:r>
          </a:p>
          <a:p>
            <a:r>
              <a:rPr lang="en-US" dirty="0" smtClean="0">
                <a:solidFill>
                  <a:schemeClr val="bg1"/>
                </a:solidFill>
              </a:rPr>
              <a:t>Login  local</a:t>
            </a:r>
          </a:p>
          <a:p>
            <a:r>
              <a:rPr lang="en-US" dirty="0" smtClean="0">
                <a:solidFill>
                  <a:schemeClr val="bg1"/>
                </a:solidFill>
              </a:rPr>
              <a:t>Exec-timeout   00</a:t>
            </a:r>
          </a:p>
          <a:p>
            <a:r>
              <a:rPr lang="en-US" dirty="0" smtClean="0">
                <a:solidFill>
                  <a:schemeClr val="bg1"/>
                </a:solidFill>
              </a:rPr>
              <a:t>Logging  synchronous</a:t>
            </a: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r>
              <a:rPr lang="en-US" dirty="0" smtClean="0">
                <a:solidFill>
                  <a:schemeClr val="bg1"/>
                </a:solidFill>
              </a:rPr>
              <a:t>  </a:t>
            </a:r>
          </a:p>
        </p:txBody>
      </p:sp>
      <p:sp>
        <p:nvSpPr>
          <p:cNvPr id="2" name="TextBox 1"/>
          <p:cNvSpPr txBox="1"/>
          <p:nvPr/>
        </p:nvSpPr>
        <p:spPr>
          <a:xfrm>
            <a:off x="6391835" y="1981197"/>
            <a:ext cx="5459506" cy="3970318"/>
          </a:xfrm>
          <a:prstGeom prst="rect">
            <a:avLst/>
          </a:prstGeom>
          <a:noFill/>
        </p:spPr>
        <p:txBody>
          <a:bodyPr wrap="square" rtlCol="0">
            <a:spAutoFit/>
          </a:bodyPr>
          <a:lstStyle/>
          <a:p>
            <a:r>
              <a:rPr lang="en-US" dirty="0" smtClean="0">
                <a:solidFill>
                  <a:schemeClr val="bg1"/>
                </a:solidFill>
              </a:rPr>
              <a:t>Exit</a:t>
            </a:r>
          </a:p>
          <a:p>
            <a:r>
              <a:rPr lang="en-US" dirty="0" err="1" smtClean="0">
                <a:solidFill>
                  <a:schemeClr val="bg1"/>
                </a:solidFill>
              </a:rPr>
              <a:t>Ip</a:t>
            </a:r>
            <a:r>
              <a:rPr lang="en-US" dirty="0" smtClean="0">
                <a:solidFill>
                  <a:schemeClr val="bg1"/>
                </a:solidFill>
              </a:rPr>
              <a:t> </a:t>
            </a:r>
            <a:r>
              <a:rPr lang="en-US" dirty="0" err="1" smtClean="0">
                <a:solidFill>
                  <a:schemeClr val="bg1"/>
                </a:solidFill>
              </a:rPr>
              <a:t>domin</a:t>
            </a:r>
            <a:r>
              <a:rPr lang="en-US" dirty="0" smtClean="0">
                <a:solidFill>
                  <a:schemeClr val="bg1"/>
                </a:solidFill>
              </a:rPr>
              <a:t>-name  cisco.com</a:t>
            </a:r>
          </a:p>
          <a:p>
            <a:r>
              <a:rPr lang="en-US" dirty="0" smtClean="0">
                <a:solidFill>
                  <a:schemeClr val="bg1"/>
                </a:solidFill>
              </a:rPr>
              <a:t>Crypto  key  generate  </a:t>
            </a:r>
            <a:r>
              <a:rPr lang="en-US" dirty="0" err="1" smtClean="0">
                <a:solidFill>
                  <a:schemeClr val="bg1"/>
                </a:solidFill>
              </a:rPr>
              <a:t>rsa</a:t>
            </a:r>
            <a:r>
              <a:rPr lang="en-US" dirty="0" smtClean="0">
                <a:solidFill>
                  <a:schemeClr val="bg1"/>
                </a:solidFill>
              </a:rPr>
              <a:t>  general  key  </a:t>
            </a:r>
            <a:r>
              <a:rPr lang="en-US" dirty="0" err="1" smtClean="0">
                <a:solidFill>
                  <a:schemeClr val="bg1"/>
                </a:solidFill>
              </a:rPr>
              <a:t>modalus</a:t>
            </a:r>
            <a:r>
              <a:rPr lang="en-US" dirty="0" smtClean="0">
                <a:solidFill>
                  <a:schemeClr val="bg1"/>
                </a:solidFill>
              </a:rPr>
              <a:t>  1024</a:t>
            </a:r>
          </a:p>
          <a:p>
            <a:r>
              <a:rPr lang="en-US" dirty="0" err="1" smtClean="0">
                <a:solidFill>
                  <a:schemeClr val="bg1"/>
                </a:solidFill>
              </a:rPr>
              <a:t>Ip</a:t>
            </a:r>
            <a:r>
              <a:rPr lang="en-US" dirty="0" smtClean="0">
                <a:solidFill>
                  <a:schemeClr val="bg1"/>
                </a:solidFill>
              </a:rPr>
              <a:t> </a:t>
            </a:r>
            <a:r>
              <a:rPr lang="en-US" dirty="0" err="1" smtClean="0">
                <a:solidFill>
                  <a:schemeClr val="bg1"/>
                </a:solidFill>
              </a:rPr>
              <a:t>ssh</a:t>
            </a:r>
            <a:r>
              <a:rPr lang="en-US" dirty="0" smtClean="0">
                <a:solidFill>
                  <a:schemeClr val="bg1"/>
                </a:solidFill>
              </a:rPr>
              <a:t>  version  2</a:t>
            </a:r>
          </a:p>
          <a:p>
            <a:r>
              <a:rPr lang="en-US" dirty="0" smtClean="0">
                <a:solidFill>
                  <a:schemeClr val="bg1"/>
                </a:solidFill>
              </a:rPr>
              <a:t>Line   </a:t>
            </a:r>
            <a:r>
              <a:rPr lang="en-US" dirty="0" err="1" smtClean="0">
                <a:solidFill>
                  <a:schemeClr val="bg1"/>
                </a:solidFill>
              </a:rPr>
              <a:t>vty</a:t>
            </a:r>
            <a:r>
              <a:rPr lang="en-US" dirty="0" smtClean="0">
                <a:solidFill>
                  <a:schemeClr val="bg1"/>
                </a:solidFill>
              </a:rPr>
              <a:t>   0   15</a:t>
            </a:r>
          </a:p>
          <a:p>
            <a:r>
              <a:rPr lang="en-US" dirty="0" smtClean="0">
                <a:solidFill>
                  <a:schemeClr val="bg1"/>
                </a:solidFill>
              </a:rPr>
              <a:t>Login  local </a:t>
            </a:r>
          </a:p>
          <a:p>
            <a:r>
              <a:rPr lang="en-US" dirty="0" smtClean="0">
                <a:solidFill>
                  <a:schemeClr val="bg1"/>
                </a:solidFill>
              </a:rPr>
              <a:t>Transport  input   </a:t>
            </a:r>
            <a:r>
              <a:rPr lang="en-US" dirty="0" err="1" smtClean="0">
                <a:solidFill>
                  <a:schemeClr val="bg1"/>
                </a:solidFill>
              </a:rPr>
              <a:t>ssh</a:t>
            </a:r>
            <a:r>
              <a:rPr lang="en-US" dirty="0" smtClean="0">
                <a:solidFill>
                  <a:schemeClr val="bg1"/>
                </a:solidFill>
              </a:rPr>
              <a:t> </a:t>
            </a:r>
          </a:p>
          <a:p>
            <a:r>
              <a:rPr lang="en-US" dirty="0" smtClean="0">
                <a:solidFill>
                  <a:schemeClr val="bg1"/>
                </a:solidFill>
              </a:rPr>
              <a:t>Exit</a:t>
            </a:r>
          </a:p>
          <a:p>
            <a:r>
              <a:rPr lang="en-US" dirty="0" smtClean="0">
                <a:solidFill>
                  <a:schemeClr val="bg1"/>
                </a:solidFill>
              </a:rPr>
              <a:t>Access-list  1  permit  192.168.30.0    0.0.0.255</a:t>
            </a:r>
          </a:p>
          <a:p>
            <a:r>
              <a:rPr lang="en-US" dirty="0" smtClean="0">
                <a:solidFill>
                  <a:schemeClr val="bg1"/>
                </a:solidFill>
              </a:rPr>
              <a:t>Access-list  1  deny  any </a:t>
            </a:r>
          </a:p>
          <a:p>
            <a:r>
              <a:rPr lang="en-US" dirty="0" smtClean="0">
                <a:solidFill>
                  <a:schemeClr val="bg1"/>
                </a:solidFill>
              </a:rPr>
              <a:t>Line  </a:t>
            </a:r>
            <a:r>
              <a:rPr lang="en-US" dirty="0" err="1" smtClean="0">
                <a:solidFill>
                  <a:schemeClr val="bg1"/>
                </a:solidFill>
              </a:rPr>
              <a:t>vty</a:t>
            </a:r>
            <a:r>
              <a:rPr lang="en-US" dirty="0" smtClean="0">
                <a:solidFill>
                  <a:schemeClr val="bg1"/>
                </a:solidFill>
              </a:rPr>
              <a:t>  0  15 </a:t>
            </a:r>
          </a:p>
          <a:p>
            <a:r>
              <a:rPr lang="en-US" dirty="0" smtClean="0">
                <a:solidFill>
                  <a:schemeClr val="bg1"/>
                </a:solidFill>
              </a:rPr>
              <a:t>Access-class  1  in </a:t>
            </a:r>
          </a:p>
          <a:p>
            <a:r>
              <a:rPr lang="en-US" dirty="0" smtClean="0">
                <a:solidFill>
                  <a:schemeClr val="bg1"/>
                </a:solidFill>
              </a:rPr>
              <a:t>Exit</a:t>
            </a:r>
          </a:p>
          <a:p>
            <a:endParaRPr lang="en-US" dirty="0">
              <a:solidFill>
                <a:schemeClr val="bg1"/>
              </a:solidFill>
            </a:endParaRPr>
          </a:p>
        </p:txBody>
      </p:sp>
    </p:spTree>
    <p:extLst>
      <p:ext uri="{BB962C8B-B14F-4D97-AF65-F5344CB8AC3E}">
        <p14:creationId xmlns:p14="http://schemas.microsoft.com/office/powerpoint/2010/main" val="259378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6EF4C6E-DF5A-56A4-1EB1-319D042E55FD}"/>
              </a:ext>
            </a:extLst>
          </p:cNvPr>
          <p:cNvSpPr txBox="1"/>
          <p:nvPr/>
        </p:nvSpPr>
        <p:spPr>
          <a:xfrm>
            <a:off x="319739" y="389557"/>
            <a:ext cx="3570090"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noProof="0" dirty="0" smtClean="0">
                <a:solidFill>
                  <a:srgbClr val="FFC000"/>
                </a:solidFill>
                <a:latin typeface="Times New Roman" panose="02020603050405020304" pitchFamily="18" charset="0"/>
                <a:cs typeface="Times New Roman" panose="02020603050405020304" pitchFamily="18" charset="0"/>
              </a:rPr>
              <a:t>configuration</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3" name="TextBox 2"/>
          <p:cNvSpPr txBox="1"/>
          <p:nvPr/>
        </p:nvSpPr>
        <p:spPr>
          <a:xfrm>
            <a:off x="914398" y="2042574"/>
            <a:ext cx="4688544" cy="4524315"/>
          </a:xfrm>
          <a:prstGeom prst="rect">
            <a:avLst/>
          </a:prstGeom>
          <a:noFill/>
        </p:spPr>
        <p:txBody>
          <a:bodyPr wrap="square" rtlCol="0">
            <a:spAutoFit/>
          </a:bodyPr>
          <a:lstStyle/>
          <a:p>
            <a:r>
              <a:rPr lang="en-US" dirty="0" smtClean="0">
                <a:solidFill>
                  <a:schemeClr val="bg1"/>
                </a:solidFill>
              </a:rPr>
              <a:t>en</a:t>
            </a:r>
          </a:p>
          <a:p>
            <a:r>
              <a:rPr lang="en-US" dirty="0" err="1" smtClean="0">
                <a:solidFill>
                  <a:schemeClr val="bg1"/>
                </a:solidFill>
              </a:rPr>
              <a:t>Conf</a:t>
            </a:r>
            <a:r>
              <a:rPr lang="en-US" dirty="0" smtClean="0">
                <a:solidFill>
                  <a:schemeClr val="bg1"/>
                </a:solidFill>
              </a:rPr>
              <a:t> t</a:t>
            </a:r>
          </a:p>
          <a:p>
            <a:r>
              <a:rPr lang="en-US" dirty="0" err="1" smtClean="0">
                <a:solidFill>
                  <a:schemeClr val="bg1"/>
                </a:solidFill>
              </a:rPr>
              <a:t>Int</a:t>
            </a:r>
            <a:r>
              <a:rPr lang="en-US" dirty="0" smtClean="0">
                <a:solidFill>
                  <a:schemeClr val="bg1"/>
                </a:solidFill>
              </a:rPr>
              <a:t>   range   e0/2-3</a:t>
            </a:r>
          </a:p>
          <a:p>
            <a:r>
              <a:rPr lang="en-US" dirty="0" err="1" smtClean="0">
                <a:solidFill>
                  <a:schemeClr val="bg1"/>
                </a:solidFill>
              </a:rPr>
              <a:t>Switchport</a:t>
            </a:r>
            <a:r>
              <a:rPr lang="en-US" dirty="0" smtClean="0">
                <a:solidFill>
                  <a:schemeClr val="bg1"/>
                </a:solidFill>
              </a:rPr>
              <a:t>   trunk  encapsulation  dot1Q</a:t>
            </a:r>
          </a:p>
          <a:p>
            <a:r>
              <a:rPr lang="en-US" dirty="0" err="1" smtClean="0">
                <a:solidFill>
                  <a:schemeClr val="bg1"/>
                </a:solidFill>
              </a:rPr>
              <a:t>Switchport</a:t>
            </a:r>
            <a:r>
              <a:rPr lang="en-US" dirty="0" smtClean="0">
                <a:solidFill>
                  <a:schemeClr val="bg1"/>
                </a:solidFill>
              </a:rPr>
              <a:t>  mode  trunk</a:t>
            </a:r>
          </a:p>
          <a:p>
            <a:r>
              <a:rPr lang="en-US" dirty="0" err="1" smtClean="0">
                <a:solidFill>
                  <a:schemeClr val="bg1"/>
                </a:solidFill>
              </a:rPr>
              <a:t>Switchport</a:t>
            </a:r>
            <a:r>
              <a:rPr lang="en-US" dirty="0" smtClean="0">
                <a:solidFill>
                  <a:schemeClr val="bg1"/>
                </a:solidFill>
              </a:rPr>
              <a:t>  </a:t>
            </a:r>
            <a:r>
              <a:rPr lang="en-US" dirty="0" err="1" smtClean="0">
                <a:solidFill>
                  <a:schemeClr val="bg1"/>
                </a:solidFill>
              </a:rPr>
              <a:t>nonegotiation</a:t>
            </a:r>
            <a:r>
              <a:rPr lang="en-US" dirty="0" smtClean="0">
                <a:solidFill>
                  <a:schemeClr val="bg1"/>
                </a:solidFill>
              </a:rPr>
              <a:t> </a:t>
            </a:r>
          </a:p>
          <a:p>
            <a:r>
              <a:rPr lang="en-US" dirty="0" smtClean="0">
                <a:solidFill>
                  <a:schemeClr val="bg1"/>
                </a:solidFill>
              </a:rPr>
              <a:t>Exit</a:t>
            </a:r>
          </a:p>
          <a:p>
            <a:r>
              <a:rPr lang="en-US" dirty="0" err="1" smtClean="0">
                <a:solidFill>
                  <a:schemeClr val="bg1"/>
                </a:solidFill>
              </a:rPr>
              <a:t>Vtp</a:t>
            </a:r>
            <a:r>
              <a:rPr lang="en-US" dirty="0" smtClean="0">
                <a:solidFill>
                  <a:schemeClr val="bg1"/>
                </a:solidFill>
              </a:rPr>
              <a:t>  </a:t>
            </a:r>
            <a:r>
              <a:rPr lang="en-US" dirty="0" err="1" smtClean="0">
                <a:solidFill>
                  <a:schemeClr val="bg1"/>
                </a:solidFill>
              </a:rPr>
              <a:t>domin</a:t>
            </a:r>
            <a:r>
              <a:rPr lang="en-US" dirty="0" smtClean="0">
                <a:solidFill>
                  <a:schemeClr val="bg1"/>
                </a:solidFill>
              </a:rPr>
              <a:t>  cisco.com</a:t>
            </a:r>
          </a:p>
          <a:p>
            <a:r>
              <a:rPr lang="en-US" dirty="0" err="1" smtClean="0">
                <a:solidFill>
                  <a:schemeClr val="bg1"/>
                </a:solidFill>
              </a:rPr>
              <a:t>Vtp</a:t>
            </a:r>
            <a:r>
              <a:rPr lang="en-US" dirty="0" smtClean="0">
                <a:solidFill>
                  <a:schemeClr val="bg1"/>
                </a:solidFill>
              </a:rPr>
              <a:t>  password  123</a:t>
            </a:r>
          </a:p>
          <a:p>
            <a:r>
              <a:rPr lang="en-US" dirty="0" err="1" smtClean="0">
                <a:solidFill>
                  <a:schemeClr val="bg1"/>
                </a:solidFill>
              </a:rPr>
              <a:t>Vtp</a:t>
            </a:r>
            <a:r>
              <a:rPr lang="en-US" dirty="0" smtClean="0">
                <a:solidFill>
                  <a:schemeClr val="bg1"/>
                </a:solidFill>
              </a:rPr>
              <a:t>  version 3</a:t>
            </a:r>
          </a:p>
          <a:p>
            <a:r>
              <a:rPr lang="en-US" dirty="0" err="1" smtClean="0">
                <a:solidFill>
                  <a:schemeClr val="bg1"/>
                </a:solidFill>
              </a:rPr>
              <a:t>Vtp</a:t>
            </a:r>
            <a:r>
              <a:rPr lang="en-US" dirty="0" smtClean="0">
                <a:solidFill>
                  <a:schemeClr val="bg1"/>
                </a:solidFill>
              </a:rPr>
              <a:t>  mode  client</a:t>
            </a:r>
          </a:p>
          <a:p>
            <a:r>
              <a:rPr lang="en-US" dirty="0" smtClean="0">
                <a:solidFill>
                  <a:schemeClr val="bg1"/>
                </a:solidFill>
              </a:rPr>
              <a:t>Do  show  </a:t>
            </a:r>
            <a:r>
              <a:rPr lang="en-US" dirty="0" err="1" smtClean="0">
                <a:solidFill>
                  <a:schemeClr val="bg1"/>
                </a:solidFill>
              </a:rPr>
              <a:t>vlan</a:t>
            </a:r>
            <a:endParaRPr lang="en-US" dirty="0" smtClean="0">
              <a:solidFill>
                <a:schemeClr val="bg1"/>
              </a:solidFill>
            </a:endParaRPr>
          </a:p>
          <a:p>
            <a:r>
              <a:rPr lang="en-US" dirty="0" smtClean="0">
                <a:solidFill>
                  <a:schemeClr val="bg1"/>
                </a:solidFill>
              </a:rPr>
              <a:t>Spanning-tree  mode  rapid-</a:t>
            </a:r>
            <a:r>
              <a:rPr lang="en-US" dirty="0" err="1" smtClean="0">
                <a:solidFill>
                  <a:schemeClr val="bg1"/>
                </a:solidFill>
              </a:rPr>
              <a:t>pvst</a:t>
            </a:r>
            <a:endParaRPr lang="en-US" dirty="0" smtClean="0">
              <a:solidFill>
                <a:schemeClr val="bg1"/>
              </a:solidFill>
            </a:endParaRPr>
          </a:p>
          <a:p>
            <a:r>
              <a:rPr lang="en-US" dirty="0" smtClean="0">
                <a:solidFill>
                  <a:schemeClr val="bg1"/>
                </a:solidFill>
              </a:rPr>
              <a:t>Spanning-tree  vlan1,10,20,30,40</a:t>
            </a:r>
          </a:p>
          <a:p>
            <a:r>
              <a:rPr lang="en-US" dirty="0" err="1" smtClean="0">
                <a:solidFill>
                  <a:schemeClr val="bg1"/>
                </a:solidFill>
              </a:rPr>
              <a:t>Ip</a:t>
            </a:r>
            <a:r>
              <a:rPr lang="en-US" dirty="0" smtClean="0">
                <a:solidFill>
                  <a:schemeClr val="bg1"/>
                </a:solidFill>
              </a:rPr>
              <a:t> </a:t>
            </a:r>
            <a:r>
              <a:rPr lang="en-US" dirty="0" err="1" smtClean="0">
                <a:solidFill>
                  <a:schemeClr val="bg1"/>
                </a:solidFill>
              </a:rPr>
              <a:t>dhcp</a:t>
            </a:r>
            <a:r>
              <a:rPr lang="en-US" dirty="0" smtClean="0">
                <a:solidFill>
                  <a:schemeClr val="bg1"/>
                </a:solidFill>
              </a:rPr>
              <a:t>   snooping  </a:t>
            </a:r>
            <a:r>
              <a:rPr lang="en-US" dirty="0" err="1" smtClean="0">
                <a:solidFill>
                  <a:schemeClr val="bg1"/>
                </a:solidFill>
              </a:rPr>
              <a:t>vlan</a:t>
            </a:r>
            <a:r>
              <a:rPr lang="en-US" dirty="0" smtClean="0">
                <a:solidFill>
                  <a:schemeClr val="bg1"/>
                </a:solidFill>
              </a:rPr>
              <a:t> 1,10,20,30,40</a:t>
            </a:r>
          </a:p>
          <a:p>
            <a:endParaRPr lang="en-US" dirty="0" smtClean="0">
              <a:solidFill>
                <a:schemeClr val="bg1"/>
              </a:solidFill>
            </a:endParaRPr>
          </a:p>
        </p:txBody>
      </p:sp>
      <p:sp>
        <p:nvSpPr>
          <p:cNvPr id="6" name="TextBox 5">
            <a:extLst>
              <a:ext uri="{FF2B5EF4-FFF2-40B4-BE49-F238E27FC236}">
                <a16:creationId xmlns:a16="http://schemas.microsoft.com/office/drawing/2014/main" xmlns="" id="{F6EF4C6E-DF5A-56A4-1EB1-319D042E55FD}"/>
              </a:ext>
            </a:extLst>
          </p:cNvPr>
          <p:cNvSpPr txBox="1"/>
          <p:nvPr/>
        </p:nvSpPr>
        <p:spPr>
          <a:xfrm>
            <a:off x="1234139" y="1035888"/>
            <a:ext cx="4368802" cy="646331"/>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3600" b="1" dirty="0" smtClean="0">
                <a:solidFill>
                  <a:srgbClr val="FFC000"/>
                </a:solidFill>
                <a:latin typeface="Times New Roman" panose="02020603050405020304" pitchFamily="18" charset="0"/>
                <a:cs typeface="Times New Roman" panose="02020603050405020304" pitchFamily="18" charset="0"/>
              </a:rPr>
              <a:t>All access switch</a:t>
            </a:r>
            <a:endParaRPr kumimoji="0" lang="en-US" sz="3600" b="1" i="0" u="none" strike="noStrike" kern="1200" cap="none" spc="0" normalizeH="0" baseline="0" noProof="0" dirty="0">
              <a:ln>
                <a:noFill/>
              </a:ln>
              <a:solidFill>
                <a:srgbClr val="FFC000"/>
              </a:solidFill>
              <a:effectLst/>
              <a:uLnTx/>
              <a:uFillTx/>
              <a:latin typeface="Times New Roman" panose="02020603050405020304" pitchFamily="18" charset="0"/>
              <a:cs typeface="Times New Roman" panose="02020603050405020304" pitchFamily="18" charset="0"/>
            </a:endParaRPr>
          </a:p>
        </p:txBody>
      </p:sp>
      <p:sp>
        <p:nvSpPr>
          <p:cNvPr id="7" name="TextBox 6"/>
          <p:cNvSpPr txBox="1"/>
          <p:nvPr/>
        </p:nvSpPr>
        <p:spPr>
          <a:xfrm>
            <a:off x="6436657" y="2032231"/>
            <a:ext cx="4688541" cy="5078313"/>
          </a:xfrm>
          <a:prstGeom prst="rect">
            <a:avLst/>
          </a:prstGeom>
          <a:noFill/>
        </p:spPr>
        <p:txBody>
          <a:bodyPr wrap="square" rtlCol="0">
            <a:spAutoFit/>
          </a:bodyPr>
          <a:lstStyle/>
          <a:p>
            <a:r>
              <a:rPr lang="en-US" dirty="0" err="1">
                <a:solidFill>
                  <a:schemeClr val="bg1"/>
                </a:solidFill>
              </a:rPr>
              <a:t>Int</a:t>
            </a:r>
            <a:r>
              <a:rPr lang="en-US" dirty="0">
                <a:solidFill>
                  <a:schemeClr val="bg1"/>
                </a:solidFill>
              </a:rPr>
              <a:t> e0/0-1</a:t>
            </a:r>
          </a:p>
          <a:p>
            <a:r>
              <a:rPr lang="en-US" dirty="0" err="1">
                <a:solidFill>
                  <a:schemeClr val="bg1"/>
                </a:solidFill>
              </a:rPr>
              <a:t>Switchport</a:t>
            </a:r>
            <a:r>
              <a:rPr lang="en-US" dirty="0">
                <a:solidFill>
                  <a:schemeClr val="bg1"/>
                </a:solidFill>
              </a:rPr>
              <a:t> </a:t>
            </a:r>
            <a:r>
              <a:rPr lang="en-US" dirty="0" smtClean="0">
                <a:solidFill>
                  <a:schemeClr val="bg1"/>
                </a:solidFill>
              </a:rPr>
              <a:t> mode  access</a:t>
            </a:r>
            <a:endParaRPr lang="en-US" dirty="0">
              <a:solidFill>
                <a:schemeClr val="bg1"/>
              </a:solidFill>
            </a:endParaRPr>
          </a:p>
          <a:p>
            <a:r>
              <a:rPr lang="en-US" dirty="0" err="1">
                <a:solidFill>
                  <a:schemeClr val="bg1"/>
                </a:solidFill>
              </a:rPr>
              <a:t>Switchport</a:t>
            </a:r>
            <a:r>
              <a:rPr lang="en-US" dirty="0">
                <a:solidFill>
                  <a:schemeClr val="bg1"/>
                </a:solidFill>
              </a:rPr>
              <a:t> </a:t>
            </a:r>
            <a:r>
              <a:rPr lang="en-US" dirty="0" smtClean="0">
                <a:solidFill>
                  <a:schemeClr val="bg1"/>
                </a:solidFill>
              </a:rPr>
              <a:t> access  </a:t>
            </a:r>
            <a:r>
              <a:rPr lang="en-US" dirty="0" err="1" smtClean="0">
                <a:solidFill>
                  <a:schemeClr val="bg1"/>
                </a:solidFill>
              </a:rPr>
              <a:t>vlan</a:t>
            </a:r>
            <a:r>
              <a:rPr lang="en-US" dirty="0" smtClean="0">
                <a:solidFill>
                  <a:schemeClr val="bg1"/>
                </a:solidFill>
              </a:rPr>
              <a:t> </a:t>
            </a:r>
            <a:r>
              <a:rPr lang="en-US" dirty="0">
                <a:solidFill>
                  <a:schemeClr val="bg1"/>
                </a:solidFill>
              </a:rPr>
              <a:t>10</a:t>
            </a:r>
          </a:p>
          <a:p>
            <a:r>
              <a:rPr lang="en-US" dirty="0">
                <a:solidFill>
                  <a:schemeClr val="bg1"/>
                </a:solidFill>
              </a:rPr>
              <a:t>Spanning-tree </a:t>
            </a:r>
            <a:r>
              <a:rPr lang="en-US" dirty="0" smtClean="0">
                <a:solidFill>
                  <a:schemeClr val="bg1"/>
                </a:solidFill>
              </a:rPr>
              <a:t> </a:t>
            </a:r>
            <a:r>
              <a:rPr lang="en-US" dirty="0" err="1" smtClean="0">
                <a:solidFill>
                  <a:schemeClr val="bg1"/>
                </a:solidFill>
              </a:rPr>
              <a:t>portfast</a:t>
            </a:r>
            <a:endParaRPr lang="en-US" dirty="0">
              <a:solidFill>
                <a:schemeClr val="bg1"/>
              </a:solidFill>
            </a:endParaRPr>
          </a:p>
          <a:p>
            <a:r>
              <a:rPr lang="en-US" dirty="0">
                <a:solidFill>
                  <a:schemeClr val="bg1"/>
                </a:solidFill>
              </a:rPr>
              <a:t>Spanning-tree </a:t>
            </a:r>
            <a:r>
              <a:rPr lang="en-US" dirty="0" smtClean="0">
                <a:solidFill>
                  <a:schemeClr val="bg1"/>
                </a:solidFill>
              </a:rPr>
              <a:t> </a:t>
            </a:r>
            <a:r>
              <a:rPr lang="en-US" dirty="0" err="1" smtClean="0">
                <a:solidFill>
                  <a:schemeClr val="bg1"/>
                </a:solidFill>
              </a:rPr>
              <a:t>Bpdugard</a:t>
            </a:r>
            <a:r>
              <a:rPr lang="en-US" dirty="0" smtClean="0">
                <a:solidFill>
                  <a:schemeClr val="bg1"/>
                </a:solidFill>
              </a:rPr>
              <a:t>  enable</a:t>
            </a:r>
            <a:endParaRPr lang="en-US" dirty="0">
              <a:solidFill>
                <a:schemeClr val="bg1"/>
              </a:solidFill>
            </a:endParaRPr>
          </a:p>
          <a:p>
            <a:r>
              <a:rPr lang="en-US" dirty="0" err="1" smtClean="0">
                <a:solidFill>
                  <a:schemeClr val="bg1"/>
                </a:solidFill>
              </a:rPr>
              <a:t>Switchport</a:t>
            </a:r>
            <a:r>
              <a:rPr lang="en-US" dirty="0" smtClean="0">
                <a:solidFill>
                  <a:schemeClr val="bg1"/>
                </a:solidFill>
              </a:rPr>
              <a:t>  </a:t>
            </a:r>
            <a:r>
              <a:rPr lang="en-US" dirty="0" err="1" smtClean="0">
                <a:solidFill>
                  <a:schemeClr val="bg1"/>
                </a:solidFill>
              </a:rPr>
              <a:t>portsecurity</a:t>
            </a:r>
            <a:endParaRPr lang="en-US" dirty="0" smtClean="0">
              <a:solidFill>
                <a:schemeClr val="bg1"/>
              </a:solidFill>
            </a:endParaRPr>
          </a:p>
          <a:p>
            <a:r>
              <a:rPr lang="en-US" dirty="0" err="1" smtClean="0">
                <a:solidFill>
                  <a:schemeClr val="bg1"/>
                </a:solidFill>
              </a:rPr>
              <a:t>Switchport</a:t>
            </a:r>
            <a:r>
              <a:rPr lang="en-US" dirty="0" smtClean="0">
                <a:solidFill>
                  <a:schemeClr val="bg1"/>
                </a:solidFill>
              </a:rPr>
              <a:t>   </a:t>
            </a:r>
            <a:r>
              <a:rPr lang="en-US" dirty="0" err="1" smtClean="0">
                <a:solidFill>
                  <a:schemeClr val="bg1"/>
                </a:solidFill>
              </a:rPr>
              <a:t>portsecurity</a:t>
            </a:r>
            <a:r>
              <a:rPr lang="en-US" dirty="0" smtClean="0">
                <a:solidFill>
                  <a:schemeClr val="bg1"/>
                </a:solidFill>
              </a:rPr>
              <a:t> max 1</a:t>
            </a:r>
          </a:p>
          <a:p>
            <a:r>
              <a:rPr lang="en-US" dirty="0" err="1" smtClean="0">
                <a:solidFill>
                  <a:schemeClr val="bg1"/>
                </a:solidFill>
              </a:rPr>
              <a:t>Switchport</a:t>
            </a:r>
            <a:r>
              <a:rPr lang="en-US" dirty="0" smtClean="0">
                <a:solidFill>
                  <a:schemeClr val="bg1"/>
                </a:solidFill>
              </a:rPr>
              <a:t>   </a:t>
            </a:r>
            <a:r>
              <a:rPr lang="en-US" dirty="0" err="1" smtClean="0">
                <a:solidFill>
                  <a:schemeClr val="bg1"/>
                </a:solidFill>
              </a:rPr>
              <a:t>portsecurity</a:t>
            </a:r>
            <a:r>
              <a:rPr lang="en-US" dirty="0" smtClean="0">
                <a:solidFill>
                  <a:schemeClr val="bg1"/>
                </a:solidFill>
              </a:rPr>
              <a:t>  mac-address  </a:t>
            </a:r>
            <a:r>
              <a:rPr lang="en-US" dirty="0" err="1" smtClean="0">
                <a:solidFill>
                  <a:schemeClr val="bg1"/>
                </a:solidFill>
              </a:rPr>
              <a:t>stacky</a:t>
            </a:r>
            <a:endParaRPr lang="en-US" dirty="0" smtClean="0">
              <a:solidFill>
                <a:schemeClr val="bg1"/>
              </a:solidFill>
            </a:endParaRPr>
          </a:p>
          <a:p>
            <a:r>
              <a:rPr lang="en-US" dirty="0" err="1" smtClean="0">
                <a:solidFill>
                  <a:schemeClr val="bg1"/>
                </a:solidFill>
              </a:rPr>
              <a:t>Switchport</a:t>
            </a:r>
            <a:r>
              <a:rPr lang="en-US" dirty="0" smtClean="0">
                <a:solidFill>
                  <a:schemeClr val="bg1"/>
                </a:solidFill>
              </a:rPr>
              <a:t>   </a:t>
            </a:r>
            <a:r>
              <a:rPr lang="en-US" dirty="0" err="1" smtClean="0">
                <a:solidFill>
                  <a:schemeClr val="bg1"/>
                </a:solidFill>
              </a:rPr>
              <a:t>portsecurity</a:t>
            </a:r>
            <a:r>
              <a:rPr lang="en-US" dirty="0" smtClean="0">
                <a:solidFill>
                  <a:schemeClr val="bg1"/>
                </a:solidFill>
              </a:rPr>
              <a:t>   violation  shutdown</a:t>
            </a:r>
          </a:p>
          <a:p>
            <a:r>
              <a:rPr lang="en-US" dirty="0" err="1" smtClean="0">
                <a:solidFill>
                  <a:schemeClr val="bg1"/>
                </a:solidFill>
              </a:rPr>
              <a:t>Ip</a:t>
            </a:r>
            <a:r>
              <a:rPr lang="en-US" dirty="0" smtClean="0">
                <a:solidFill>
                  <a:schemeClr val="bg1"/>
                </a:solidFill>
              </a:rPr>
              <a:t> </a:t>
            </a:r>
            <a:r>
              <a:rPr lang="en-US" dirty="0" err="1" smtClean="0">
                <a:solidFill>
                  <a:schemeClr val="bg1"/>
                </a:solidFill>
              </a:rPr>
              <a:t>dhcp</a:t>
            </a:r>
            <a:r>
              <a:rPr lang="en-US" dirty="0" smtClean="0">
                <a:solidFill>
                  <a:schemeClr val="bg1"/>
                </a:solidFill>
              </a:rPr>
              <a:t>   snooping l  </a:t>
            </a:r>
            <a:r>
              <a:rPr lang="en-US" dirty="0" err="1" smtClean="0">
                <a:solidFill>
                  <a:schemeClr val="bg1"/>
                </a:solidFill>
              </a:rPr>
              <a:t>imit</a:t>
            </a:r>
            <a:r>
              <a:rPr lang="en-US" dirty="0" smtClean="0">
                <a:solidFill>
                  <a:schemeClr val="bg1"/>
                </a:solidFill>
              </a:rPr>
              <a:t>-rate 4</a:t>
            </a:r>
          </a:p>
          <a:p>
            <a:r>
              <a:rPr lang="en-US" dirty="0" err="1" smtClean="0">
                <a:solidFill>
                  <a:schemeClr val="bg1"/>
                </a:solidFill>
              </a:rPr>
              <a:t>Int</a:t>
            </a:r>
            <a:r>
              <a:rPr lang="en-US" dirty="0" smtClean="0">
                <a:solidFill>
                  <a:schemeClr val="bg1"/>
                </a:solidFill>
              </a:rPr>
              <a:t>   range  e0/2-3</a:t>
            </a:r>
          </a:p>
          <a:p>
            <a:r>
              <a:rPr lang="en-US" dirty="0" err="1" smtClean="0">
                <a:solidFill>
                  <a:schemeClr val="bg1"/>
                </a:solidFill>
              </a:rPr>
              <a:t>Ip</a:t>
            </a:r>
            <a:r>
              <a:rPr lang="en-US" dirty="0" smtClean="0">
                <a:solidFill>
                  <a:schemeClr val="bg1"/>
                </a:solidFill>
              </a:rPr>
              <a:t>  </a:t>
            </a:r>
            <a:r>
              <a:rPr lang="en-US" dirty="0" err="1" smtClean="0">
                <a:solidFill>
                  <a:schemeClr val="bg1"/>
                </a:solidFill>
              </a:rPr>
              <a:t>dhcp</a:t>
            </a:r>
            <a:r>
              <a:rPr lang="en-US" dirty="0" smtClean="0">
                <a:solidFill>
                  <a:schemeClr val="bg1"/>
                </a:solidFill>
              </a:rPr>
              <a:t>   snooping trust</a:t>
            </a:r>
          </a:p>
          <a:p>
            <a:r>
              <a:rPr lang="en-US" dirty="0" smtClean="0">
                <a:solidFill>
                  <a:schemeClr val="bg1"/>
                </a:solidFill>
              </a:rPr>
              <a:t>Exit</a:t>
            </a:r>
          </a:p>
          <a:p>
            <a:r>
              <a:rPr lang="en-US" dirty="0" err="1" smtClean="0">
                <a:solidFill>
                  <a:schemeClr val="bg1"/>
                </a:solidFill>
              </a:rPr>
              <a:t>Errdisable</a:t>
            </a:r>
            <a:r>
              <a:rPr lang="en-US" dirty="0" smtClean="0">
                <a:solidFill>
                  <a:schemeClr val="bg1"/>
                </a:solidFill>
              </a:rPr>
              <a:t>   recovery   interval  30</a:t>
            </a:r>
          </a:p>
          <a:p>
            <a:r>
              <a:rPr lang="en-US" dirty="0" err="1" smtClean="0">
                <a:solidFill>
                  <a:schemeClr val="bg1"/>
                </a:solidFill>
              </a:rPr>
              <a:t>Errdisable</a:t>
            </a:r>
            <a:r>
              <a:rPr lang="en-US" dirty="0" smtClean="0">
                <a:solidFill>
                  <a:schemeClr val="bg1"/>
                </a:solidFill>
              </a:rPr>
              <a:t>   recovery   </a:t>
            </a:r>
            <a:r>
              <a:rPr lang="en-US" dirty="0" err="1" smtClean="0">
                <a:solidFill>
                  <a:schemeClr val="bg1"/>
                </a:solidFill>
              </a:rPr>
              <a:t>cuase</a:t>
            </a:r>
            <a:r>
              <a:rPr lang="en-US" dirty="0" smtClean="0">
                <a:solidFill>
                  <a:schemeClr val="bg1"/>
                </a:solidFill>
              </a:rPr>
              <a:t>  </a:t>
            </a:r>
            <a:r>
              <a:rPr lang="en-US" dirty="0" err="1" smtClean="0">
                <a:solidFill>
                  <a:schemeClr val="bg1"/>
                </a:solidFill>
              </a:rPr>
              <a:t>portsecurity</a:t>
            </a:r>
            <a:endParaRPr lang="en-US" dirty="0" smtClean="0">
              <a:solidFill>
                <a:schemeClr val="bg1"/>
              </a:solidFill>
            </a:endParaRPr>
          </a:p>
          <a:p>
            <a:endParaRPr lang="en-US" dirty="0" smtClean="0">
              <a:solidFill>
                <a:schemeClr val="bg1"/>
              </a:solidFill>
            </a:endParaRPr>
          </a:p>
          <a:p>
            <a:r>
              <a:rPr lang="en-US" dirty="0" smtClean="0">
                <a:solidFill>
                  <a:schemeClr val="bg1"/>
                </a:solidFill>
              </a:rPr>
              <a:t>  </a:t>
            </a:r>
          </a:p>
          <a:p>
            <a:endParaRPr lang="en-US" dirty="0">
              <a:solidFill>
                <a:schemeClr val="bg1"/>
              </a:solidFill>
            </a:endParaRPr>
          </a:p>
        </p:txBody>
      </p:sp>
    </p:spTree>
    <p:extLst>
      <p:ext uri="{BB962C8B-B14F-4D97-AF65-F5344CB8AC3E}">
        <p14:creationId xmlns:p14="http://schemas.microsoft.com/office/powerpoint/2010/main" val="3667222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1444</TotalTime>
  <Words>1316</Words>
  <Application>Microsoft Office PowerPoint</Application>
  <PresentationFormat>Custom</PresentationFormat>
  <Paragraphs>341</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Implementing a Secure Multi-Branch Office Network</vt:lpstr>
      <vt:lpstr>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Network System and Fixing Security Issues in University Campus</dc:title>
  <dc:creator>20812019200595</dc:creator>
  <cp:lastModifiedBy>A  ONE</cp:lastModifiedBy>
  <cp:revision>132</cp:revision>
  <dcterms:created xsi:type="dcterms:W3CDTF">2024-07-01T18:59:32Z</dcterms:created>
  <dcterms:modified xsi:type="dcterms:W3CDTF">2024-10-17T09:35:47Z</dcterms:modified>
</cp:coreProperties>
</file>